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Gill Sans MT" panose="020B0502020104020203" pitchFamily="34" charset="0"/>
      <p:regular r:id="rId17"/>
      <p:bold r:id="rId18"/>
      <p:italic r:id="rId19"/>
      <p:boldItalic r:id="rId20"/>
    </p:embeddedFont>
    <p:embeddedFont>
      <p:font typeface="Impact" panose="020B0806030902050204" pitchFamily="34" charset="0"/>
      <p:regular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7E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1/18/2025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559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52951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304153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9489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1/18/2025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821677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986529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57300" y="2909102"/>
            <a:ext cx="480060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633864" y="2909102"/>
            <a:ext cx="480060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8405082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67398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86406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1/18/2025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617030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1/18/2025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2369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1/18/2025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49754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00394AF4-DC3C-4121-B9C2-C859E38A8F63}"/>
              </a:ext>
            </a:extLst>
          </p:cNvPr>
          <p:cNvSpPr>
            <a:spLocks noGrp="1"/>
          </p:cNvSpPr>
          <p:nvPr>
            <p:ph type="subTitle" idx="1"/>
          </p:nvPr>
        </p:nvSpPr>
        <p:spPr>
          <a:xfrm>
            <a:off x="2215045" y="5910470"/>
            <a:ext cx="7975877" cy="811005"/>
          </a:xfrm>
          <a:custGeom>
            <a:avLst/>
            <a:gdLst>
              <a:gd name="connsiteX0" fmla="*/ 0 w 7975877"/>
              <a:gd name="connsiteY0" fmla="*/ 0 h 811005"/>
              <a:gd name="connsiteX1" fmla="*/ 489947 w 7975877"/>
              <a:gd name="connsiteY1" fmla="*/ 0 h 811005"/>
              <a:gd name="connsiteX2" fmla="*/ 1219170 w 7975877"/>
              <a:gd name="connsiteY2" fmla="*/ 0 h 811005"/>
              <a:gd name="connsiteX3" fmla="*/ 1629358 w 7975877"/>
              <a:gd name="connsiteY3" fmla="*/ 0 h 811005"/>
              <a:gd name="connsiteX4" fmla="*/ 2278822 w 7975877"/>
              <a:gd name="connsiteY4" fmla="*/ 0 h 811005"/>
              <a:gd name="connsiteX5" fmla="*/ 2768769 w 7975877"/>
              <a:gd name="connsiteY5" fmla="*/ 0 h 811005"/>
              <a:gd name="connsiteX6" fmla="*/ 3338474 w 7975877"/>
              <a:gd name="connsiteY6" fmla="*/ 0 h 811005"/>
              <a:gd name="connsiteX7" fmla="*/ 3987939 w 7975877"/>
              <a:gd name="connsiteY7" fmla="*/ 0 h 811005"/>
              <a:gd name="connsiteX8" fmla="*/ 4477885 w 7975877"/>
              <a:gd name="connsiteY8" fmla="*/ 0 h 811005"/>
              <a:gd name="connsiteX9" fmla="*/ 5047591 w 7975877"/>
              <a:gd name="connsiteY9" fmla="*/ 0 h 811005"/>
              <a:gd name="connsiteX10" fmla="*/ 5776814 w 7975877"/>
              <a:gd name="connsiteY10" fmla="*/ 0 h 811005"/>
              <a:gd name="connsiteX11" fmla="*/ 6506037 w 7975877"/>
              <a:gd name="connsiteY11" fmla="*/ 0 h 811005"/>
              <a:gd name="connsiteX12" fmla="*/ 6995984 w 7975877"/>
              <a:gd name="connsiteY12" fmla="*/ 0 h 811005"/>
              <a:gd name="connsiteX13" fmla="*/ 7326413 w 7975877"/>
              <a:gd name="connsiteY13" fmla="*/ 0 h 811005"/>
              <a:gd name="connsiteX14" fmla="*/ 7975877 w 7975877"/>
              <a:gd name="connsiteY14" fmla="*/ 0 h 811005"/>
              <a:gd name="connsiteX15" fmla="*/ 7975877 w 7975877"/>
              <a:gd name="connsiteY15" fmla="*/ 413613 h 811005"/>
              <a:gd name="connsiteX16" fmla="*/ 7975877 w 7975877"/>
              <a:gd name="connsiteY16" fmla="*/ 811005 h 811005"/>
              <a:gd name="connsiteX17" fmla="*/ 7406172 w 7975877"/>
              <a:gd name="connsiteY17" fmla="*/ 811005 h 811005"/>
              <a:gd name="connsiteX18" fmla="*/ 6916225 w 7975877"/>
              <a:gd name="connsiteY18" fmla="*/ 811005 h 811005"/>
              <a:gd name="connsiteX19" fmla="*/ 6346519 w 7975877"/>
              <a:gd name="connsiteY19" fmla="*/ 811005 h 811005"/>
              <a:gd name="connsiteX20" fmla="*/ 5617296 w 7975877"/>
              <a:gd name="connsiteY20" fmla="*/ 811005 h 811005"/>
              <a:gd name="connsiteX21" fmla="*/ 5207108 w 7975877"/>
              <a:gd name="connsiteY21" fmla="*/ 811005 h 811005"/>
              <a:gd name="connsiteX22" fmla="*/ 4477885 w 7975877"/>
              <a:gd name="connsiteY22" fmla="*/ 811005 h 811005"/>
              <a:gd name="connsiteX23" fmla="*/ 3908180 w 7975877"/>
              <a:gd name="connsiteY23" fmla="*/ 811005 h 811005"/>
              <a:gd name="connsiteX24" fmla="*/ 3497992 w 7975877"/>
              <a:gd name="connsiteY24" fmla="*/ 811005 h 811005"/>
              <a:gd name="connsiteX25" fmla="*/ 2848528 w 7975877"/>
              <a:gd name="connsiteY25" fmla="*/ 811005 h 811005"/>
              <a:gd name="connsiteX26" fmla="*/ 2119304 w 7975877"/>
              <a:gd name="connsiteY26" fmla="*/ 811005 h 811005"/>
              <a:gd name="connsiteX27" fmla="*/ 1549599 w 7975877"/>
              <a:gd name="connsiteY27" fmla="*/ 811005 h 811005"/>
              <a:gd name="connsiteX28" fmla="*/ 820376 w 7975877"/>
              <a:gd name="connsiteY28" fmla="*/ 811005 h 811005"/>
              <a:gd name="connsiteX29" fmla="*/ 0 w 7975877"/>
              <a:gd name="connsiteY29" fmla="*/ 811005 h 811005"/>
              <a:gd name="connsiteX30" fmla="*/ 0 w 7975877"/>
              <a:gd name="connsiteY30" fmla="*/ 421723 h 811005"/>
              <a:gd name="connsiteX31" fmla="*/ 0 w 7975877"/>
              <a:gd name="connsiteY31" fmla="*/ 0 h 8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75877" h="811005" fill="none" extrusionOk="0">
                <a:moveTo>
                  <a:pt x="0" y="0"/>
                </a:moveTo>
                <a:cubicBezTo>
                  <a:pt x="240992" y="-35265"/>
                  <a:pt x="248952" y="31279"/>
                  <a:pt x="489947" y="0"/>
                </a:cubicBezTo>
                <a:cubicBezTo>
                  <a:pt x="730942" y="-31279"/>
                  <a:pt x="954364" y="81404"/>
                  <a:pt x="1219170" y="0"/>
                </a:cubicBezTo>
                <a:cubicBezTo>
                  <a:pt x="1483976" y="-81404"/>
                  <a:pt x="1446551" y="34319"/>
                  <a:pt x="1629358" y="0"/>
                </a:cubicBezTo>
                <a:cubicBezTo>
                  <a:pt x="1812165" y="-34319"/>
                  <a:pt x="2042714" y="63972"/>
                  <a:pt x="2278822" y="0"/>
                </a:cubicBezTo>
                <a:cubicBezTo>
                  <a:pt x="2514930" y="-63972"/>
                  <a:pt x="2595053" y="4722"/>
                  <a:pt x="2768769" y="0"/>
                </a:cubicBezTo>
                <a:cubicBezTo>
                  <a:pt x="2942485" y="-4722"/>
                  <a:pt x="3152939" y="37708"/>
                  <a:pt x="3338474" y="0"/>
                </a:cubicBezTo>
                <a:cubicBezTo>
                  <a:pt x="3524010" y="-37708"/>
                  <a:pt x="3750179" y="37348"/>
                  <a:pt x="3987939" y="0"/>
                </a:cubicBezTo>
                <a:cubicBezTo>
                  <a:pt x="4225699" y="-37348"/>
                  <a:pt x="4262237" y="39339"/>
                  <a:pt x="4477885" y="0"/>
                </a:cubicBezTo>
                <a:cubicBezTo>
                  <a:pt x="4693533" y="-39339"/>
                  <a:pt x="4798306" y="62892"/>
                  <a:pt x="5047591" y="0"/>
                </a:cubicBezTo>
                <a:cubicBezTo>
                  <a:pt x="5296876" y="-62892"/>
                  <a:pt x="5421508" y="82228"/>
                  <a:pt x="5776814" y="0"/>
                </a:cubicBezTo>
                <a:cubicBezTo>
                  <a:pt x="6132120" y="-82228"/>
                  <a:pt x="6248022" y="26587"/>
                  <a:pt x="6506037" y="0"/>
                </a:cubicBezTo>
                <a:cubicBezTo>
                  <a:pt x="6764052" y="-26587"/>
                  <a:pt x="6755117" y="10630"/>
                  <a:pt x="6995984" y="0"/>
                </a:cubicBezTo>
                <a:cubicBezTo>
                  <a:pt x="7236851" y="-10630"/>
                  <a:pt x="7194790" y="19322"/>
                  <a:pt x="7326413" y="0"/>
                </a:cubicBezTo>
                <a:cubicBezTo>
                  <a:pt x="7458036" y="-19322"/>
                  <a:pt x="7681575" y="44042"/>
                  <a:pt x="7975877" y="0"/>
                </a:cubicBezTo>
                <a:cubicBezTo>
                  <a:pt x="7998265" y="160808"/>
                  <a:pt x="7952386" y="297362"/>
                  <a:pt x="7975877" y="413613"/>
                </a:cubicBezTo>
                <a:cubicBezTo>
                  <a:pt x="7999368" y="529864"/>
                  <a:pt x="7932776" y="635892"/>
                  <a:pt x="7975877" y="811005"/>
                </a:cubicBezTo>
                <a:cubicBezTo>
                  <a:pt x="7841805" y="844358"/>
                  <a:pt x="7659890" y="808882"/>
                  <a:pt x="7406172" y="811005"/>
                </a:cubicBezTo>
                <a:cubicBezTo>
                  <a:pt x="7152455" y="813128"/>
                  <a:pt x="7024277" y="786965"/>
                  <a:pt x="6916225" y="811005"/>
                </a:cubicBezTo>
                <a:cubicBezTo>
                  <a:pt x="6808173" y="835045"/>
                  <a:pt x="6548693" y="771754"/>
                  <a:pt x="6346519" y="811005"/>
                </a:cubicBezTo>
                <a:cubicBezTo>
                  <a:pt x="6144345" y="850256"/>
                  <a:pt x="5837080" y="810694"/>
                  <a:pt x="5617296" y="811005"/>
                </a:cubicBezTo>
                <a:cubicBezTo>
                  <a:pt x="5397512" y="811316"/>
                  <a:pt x="5371152" y="807661"/>
                  <a:pt x="5207108" y="811005"/>
                </a:cubicBezTo>
                <a:cubicBezTo>
                  <a:pt x="5043064" y="814349"/>
                  <a:pt x="4784306" y="728746"/>
                  <a:pt x="4477885" y="811005"/>
                </a:cubicBezTo>
                <a:cubicBezTo>
                  <a:pt x="4171464" y="893264"/>
                  <a:pt x="4042940" y="805080"/>
                  <a:pt x="3908180" y="811005"/>
                </a:cubicBezTo>
                <a:cubicBezTo>
                  <a:pt x="3773420" y="816930"/>
                  <a:pt x="3682508" y="803506"/>
                  <a:pt x="3497992" y="811005"/>
                </a:cubicBezTo>
                <a:cubicBezTo>
                  <a:pt x="3313476" y="818504"/>
                  <a:pt x="3172832" y="743860"/>
                  <a:pt x="2848528" y="811005"/>
                </a:cubicBezTo>
                <a:cubicBezTo>
                  <a:pt x="2524224" y="878150"/>
                  <a:pt x="2272718" y="764087"/>
                  <a:pt x="2119304" y="811005"/>
                </a:cubicBezTo>
                <a:cubicBezTo>
                  <a:pt x="1965890" y="857923"/>
                  <a:pt x="1702041" y="780524"/>
                  <a:pt x="1549599" y="811005"/>
                </a:cubicBezTo>
                <a:cubicBezTo>
                  <a:pt x="1397157" y="841486"/>
                  <a:pt x="1092942" y="766152"/>
                  <a:pt x="820376" y="811005"/>
                </a:cubicBezTo>
                <a:cubicBezTo>
                  <a:pt x="547810" y="855858"/>
                  <a:pt x="319529" y="775360"/>
                  <a:pt x="0" y="811005"/>
                </a:cubicBezTo>
                <a:cubicBezTo>
                  <a:pt x="-43337" y="676728"/>
                  <a:pt x="23089" y="585990"/>
                  <a:pt x="0" y="421723"/>
                </a:cubicBezTo>
                <a:cubicBezTo>
                  <a:pt x="-23089" y="257456"/>
                  <a:pt x="17641" y="139570"/>
                  <a:pt x="0" y="0"/>
                </a:cubicBezTo>
                <a:close/>
              </a:path>
              <a:path w="7975877" h="811005" stroke="0" extrusionOk="0">
                <a:moveTo>
                  <a:pt x="0" y="0"/>
                </a:moveTo>
                <a:cubicBezTo>
                  <a:pt x="126920" y="-8716"/>
                  <a:pt x="388373" y="41506"/>
                  <a:pt x="489947" y="0"/>
                </a:cubicBezTo>
                <a:cubicBezTo>
                  <a:pt x="591521" y="-41506"/>
                  <a:pt x="664660" y="25989"/>
                  <a:pt x="820376" y="0"/>
                </a:cubicBezTo>
                <a:cubicBezTo>
                  <a:pt x="976092" y="-25989"/>
                  <a:pt x="1133217" y="47743"/>
                  <a:pt x="1230564" y="0"/>
                </a:cubicBezTo>
                <a:cubicBezTo>
                  <a:pt x="1327911" y="-47743"/>
                  <a:pt x="1537601" y="19834"/>
                  <a:pt x="1640752" y="0"/>
                </a:cubicBezTo>
                <a:cubicBezTo>
                  <a:pt x="1743903" y="-19834"/>
                  <a:pt x="1954133" y="14225"/>
                  <a:pt x="2050940" y="0"/>
                </a:cubicBezTo>
                <a:cubicBezTo>
                  <a:pt x="2147747" y="-14225"/>
                  <a:pt x="2570172" y="27695"/>
                  <a:pt x="2780163" y="0"/>
                </a:cubicBezTo>
                <a:cubicBezTo>
                  <a:pt x="2990154" y="-27695"/>
                  <a:pt x="2986081" y="26363"/>
                  <a:pt x="3110592" y="0"/>
                </a:cubicBezTo>
                <a:cubicBezTo>
                  <a:pt x="3235103" y="-26363"/>
                  <a:pt x="3508518" y="6763"/>
                  <a:pt x="3680298" y="0"/>
                </a:cubicBezTo>
                <a:cubicBezTo>
                  <a:pt x="3852078" y="-6763"/>
                  <a:pt x="3964404" y="21693"/>
                  <a:pt x="4170244" y="0"/>
                </a:cubicBezTo>
                <a:cubicBezTo>
                  <a:pt x="4376084" y="-21693"/>
                  <a:pt x="4651389" y="52567"/>
                  <a:pt x="4899467" y="0"/>
                </a:cubicBezTo>
                <a:cubicBezTo>
                  <a:pt x="5147545" y="-52567"/>
                  <a:pt x="5436045" y="65447"/>
                  <a:pt x="5628690" y="0"/>
                </a:cubicBezTo>
                <a:cubicBezTo>
                  <a:pt x="5821335" y="-65447"/>
                  <a:pt x="6113757" y="36532"/>
                  <a:pt x="6357913" y="0"/>
                </a:cubicBezTo>
                <a:cubicBezTo>
                  <a:pt x="6602069" y="-36532"/>
                  <a:pt x="6611750" y="48212"/>
                  <a:pt x="6768101" y="0"/>
                </a:cubicBezTo>
                <a:cubicBezTo>
                  <a:pt x="6924452" y="-48212"/>
                  <a:pt x="7158660" y="6435"/>
                  <a:pt x="7258048" y="0"/>
                </a:cubicBezTo>
                <a:cubicBezTo>
                  <a:pt x="7357436" y="-6435"/>
                  <a:pt x="7803703" y="55423"/>
                  <a:pt x="7975877" y="0"/>
                </a:cubicBezTo>
                <a:cubicBezTo>
                  <a:pt x="8006036" y="92578"/>
                  <a:pt x="7974462" y="298785"/>
                  <a:pt x="7975877" y="389282"/>
                </a:cubicBezTo>
                <a:cubicBezTo>
                  <a:pt x="7977292" y="479779"/>
                  <a:pt x="7943068" y="615229"/>
                  <a:pt x="7975877" y="811005"/>
                </a:cubicBezTo>
                <a:cubicBezTo>
                  <a:pt x="7805129" y="836376"/>
                  <a:pt x="7582512" y="752783"/>
                  <a:pt x="7406172" y="811005"/>
                </a:cubicBezTo>
                <a:cubicBezTo>
                  <a:pt x="7229833" y="869227"/>
                  <a:pt x="7029677" y="798662"/>
                  <a:pt x="6676948" y="811005"/>
                </a:cubicBezTo>
                <a:cubicBezTo>
                  <a:pt x="6324219" y="823348"/>
                  <a:pt x="6440737" y="762359"/>
                  <a:pt x="6266761" y="811005"/>
                </a:cubicBezTo>
                <a:cubicBezTo>
                  <a:pt x="6092785" y="859651"/>
                  <a:pt x="5892146" y="805451"/>
                  <a:pt x="5537537" y="811005"/>
                </a:cubicBezTo>
                <a:cubicBezTo>
                  <a:pt x="5182928" y="816559"/>
                  <a:pt x="5296639" y="765104"/>
                  <a:pt x="5127349" y="811005"/>
                </a:cubicBezTo>
                <a:cubicBezTo>
                  <a:pt x="4958059" y="856906"/>
                  <a:pt x="4810697" y="776012"/>
                  <a:pt x="4717162" y="811005"/>
                </a:cubicBezTo>
                <a:cubicBezTo>
                  <a:pt x="4623627" y="845998"/>
                  <a:pt x="4456986" y="779949"/>
                  <a:pt x="4386732" y="811005"/>
                </a:cubicBezTo>
                <a:cubicBezTo>
                  <a:pt x="4316478" y="842061"/>
                  <a:pt x="4175608" y="800844"/>
                  <a:pt x="3976544" y="811005"/>
                </a:cubicBezTo>
                <a:cubicBezTo>
                  <a:pt x="3777480" y="821166"/>
                  <a:pt x="3759183" y="784596"/>
                  <a:pt x="3566356" y="811005"/>
                </a:cubicBezTo>
                <a:cubicBezTo>
                  <a:pt x="3373529" y="837414"/>
                  <a:pt x="3112855" y="746608"/>
                  <a:pt x="2996651" y="811005"/>
                </a:cubicBezTo>
                <a:cubicBezTo>
                  <a:pt x="2880448" y="875402"/>
                  <a:pt x="2690582" y="796559"/>
                  <a:pt x="2426945" y="811005"/>
                </a:cubicBezTo>
                <a:cubicBezTo>
                  <a:pt x="2163308" y="825451"/>
                  <a:pt x="2104168" y="779739"/>
                  <a:pt x="1936999" y="811005"/>
                </a:cubicBezTo>
                <a:cubicBezTo>
                  <a:pt x="1769830" y="842271"/>
                  <a:pt x="1547412" y="779743"/>
                  <a:pt x="1207776" y="811005"/>
                </a:cubicBezTo>
                <a:cubicBezTo>
                  <a:pt x="868140" y="842267"/>
                  <a:pt x="908582" y="762209"/>
                  <a:pt x="797588" y="811005"/>
                </a:cubicBezTo>
                <a:cubicBezTo>
                  <a:pt x="686594" y="859801"/>
                  <a:pt x="246757" y="788441"/>
                  <a:pt x="0" y="811005"/>
                </a:cubicBezTo>
                <a:cubicBezTo>
                  <a:pt x="-35909" y="660504"/>
                  <a:pt x="15151" y="506459"/>
                  <a:pt x="0" y="413613"/>
                </a:cubicBezTo>
                <a:cubicBezTo>
                  <a:pt x="-15151" y="320767"/>
                  <a:pt x="3264" y="195393"/>
                  <a:pt x="0" y="0"/>
                </a:cubicBezTo>
                <a:close/>
              </a:path>
            </a:pathLst>
          </a:custGeom>
          <a:solidFill>
            <a:schemeClr val="accent1">
              <a:lumMod val="60000"/>
              <a:lumOff val="40000"/>
            </a:schemeClr>
          </a:solidFill>
          <a:ln w="28575">
            <a:solidFill>
              <a:schemeClr val="tx1"/>
            </a:solidFill>
            <a:extLst>
              <a:ext uri="{C807C97D-BFC1-408E-A445-0C87EB9F89A2}">
                <ask:lineSketchStyleProps xmlns:ask="http://schemas.microsoft.com/office/drawing/2018/sketchyshapes" sd="1005954960">
                  <ask:type>
                    <ask:lineSketchScribble/>
                  </ask:type>
                </ask:lineSketchStyleProps>
              </a:ext>
            </a:extLst>
          </a:ln>
        </p:spPr>
        <p:txBody>
          <a:bodyPr>
            <a:normAutofit fontScale="62500" lnSpcReduction="20000"/>
          </a:bodyPr>
          <a:lstStyle/>
          <a:p>
            <a:r>
              <a:rPr lang="it-IT" sz="4000" dirty="0">
                <a:solidFill>
                  <a:schemeClr val="accent3">
                    <a:lumMod val="40000"/>
                    <a:lumOff val="60000"/>
                  </a:schemeClr>
                </a:solidFill>
                <a:latin typeface="Courier New" panose="02070309020205020404" pitchFamily="49" charset="0"/>
                <a:cs typeface="Courier New" panose="02070309020205020404" pitchFamily="49" charset="0"/>
              </a:rPr>
              <a:t>Staffetta experience BIMED </a:t>
            </a:r>
          </a:p>
          <a:p>
            <a:r>
              <a:rPr lang="it-IT" sz="4000" dirty="0">
                <a:solidFill>
                  <a:schemeClr val="accent3">
                    <a:lumMod val="40000"/>
                    <a:lumOff val="60000"/>
                  </a:schemeClr>
                </a:solidFill>
                <a:latin typeface="Courier New" panose="02070309020205020404" pitchFamily="49" charset="0"/>
                <a:cs typeface="Courier New" panose="02070309020205020404" pitchFamily="49" charset="0"/>
              </a:rPr>
              <a:t>″LE PAROLE CHE NON VOGLIO″  </a:t>
            </a:r>
          </a:p>
        </p:txBody>
      </p:sp>
      <p:pic>
        <p:nvPicPr>
          <p:cNvPr id="5" name="Immagine 4">
            <a:extLst>
              <a:ext uri="{FF2B5EF4-FFF2-40B4-BE49-F238E27FC236}">
                <a16:creationId xmlns:a16="http://schemas.microsoft.com/office/drawing/2014/main" id="{8E42E829-8F4B-4CD4-9BC0-37E158F08C17}"/>
              </a:ext>
            </a:extLst>
          </p:cNvPr>
          <p:cNvPicPr>
            <a:picLocks noChangeAspect="1"/>
          </p:cNvPicPr>
          <p:nvPr/>
        </p:nvPicPr>
        <p:blipFill>
          <a:blip r:embed="rId3"/>
          <a:stretch>
            <a:fillRect/>
          </a:stretch>
        </p:blipFill>
        <p:spPr>
          <a:xfrm rot="494866">
            <a:off x="4452730" y="1444487"/>
            <a:ext cx="3406756" cy="3551583"/>
          </a:xfrm>
          <a:prstGeom prst="rect">
            <a:avLst/>
          </a:prstGeom>
          <a:solidFill>
            <a:schemeClr val="accent4">
              <a:lumMod val="60000"/>
              <a:lumOff val="40000"/>
            </a:schemeClr>
          </a:solidFill>
          <a:effectLst>
            <a:glow rad="228600">
              <a:schemeClr val="accent1">
                <a:satMod val="175000"/>
                <a:alpha val="40000"/>
              </a:schemeClr>
            </a:glow>
            <a:softEdge rad="635000"/>
          </a:effectLst>
          <a:scene3d>
            <a:camera prst="obliqueTopLeft"/>
            <a:lightRig rig="threePt" dir="t"/>
          </a:scene3d>
        </p:spPr>
      </p:pic>
      <p:sp>
        <p:nvSpPr>
          <p:cNvPr id="10" name="Nuvola 9">
            <a:extLst>
              <a:ext uri="{FF2B5EF4-FFF2-40B4-BE49-F238E27FC236}">
                <a16:creationId xmlns:a16="http://schemas.microsoft.com/office/drawing/2014/main" id="{40728AE7-C480-421F-999B-77088281248E}"/>
              </a:ext>
            </a:extLst>
          </p:cNvPr>
          <p:cNvSpPr/>
          <p:nvPr/>
        </p:nvSpPr>
        <p:spPr>
          <a:xfrm rot="21400081">
            <a:off x="8767908" y="263651"/>
            <a:ext cx="3079412" cy="1550504"/>
          </a:xfrm>
          <a:prstGeom prst="cloud">
            <a:avLst/>
          </a:prstGeom>
          <a:effectLst>
            <a:innerShdw blurRad="63500" dist="50800" dir="189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I.C. FOSCOLO GABELLI</a:t>
            </a:r>
          </a:p>
          <a:p>
            <a:pPr algn="ctr"/>
            <a:r>
              <a:rPr lang="it-IT" dirty="0">
                <a:ln w="0"/>
                <a:solidFill>
                  <a:schemeClr val="tx1"/>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Classe 2^F</a:t>
            </a:r>
          </a:p>
        </p:txBody>
      </p:sp>
    </p:spTree>
    <p:extLst>
      <p:ext uri="{BB962C8B-B14F-4D97-AF65-F5344CB8AC3E}">
        <p14:creationId xmlns:p14="http://schemas.microsoft.com/office/powerpoint/2010/main" val="2100281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egnaposto immagine 13">
            <a:extLst>
              <a:ext uri="{FF2B5EF4-FFF2-40B4-BE49-F238E27FC236}">
                <a16:creationId xmlns:a16="http://schemas.microsoft.com/office/drawing/2014/main" id="{0376A2E3-6740-42BA-A790-9B0746EAAA00}"/>
              </a:ext>
            </a:extLst>
          </p:cNvPr>
          <p:cNvPicPr>
            <a:picLocks noGrp="1" noChangeAspect="1"/>
          </p:cNvPicPr>
          <p:nvPr>
            <p:ph type="pic" idx="1"/>
          </p:nvPr>
        </p:nvPicPr>
        <p:blipFill>
          <a:blip r:embed="rId2"/>
          <a:srcRect l="19852" r="19852"/>
          <a:stretch>
            <a:fillRect/>
          </a:stretch>
        </p:blipFill>
        <p:spPr>
          <a:xfrm>
            <a:off x="283465" y="0"/>
            <a:ext cx="7084744" cy="6857999"/>
          </a:xfrm>
          <a:prstGeom prst="rect">
            <a:avLst/>
          </a:prstGeom>
          <a:ln>
            <a:noFill/>
          </a:ln>
          <a:effectLst>
            <a:softEdge rad="112500"/>
          </a:effectLst>
        </p:spPr>
      </p:pic>
      <p:sp>
        <p:nvSpPr>
          <p:cNvPr id="3" name="Titolo 2">
            <a:extLst>
              <a:ext uri="{FF2B5EF4-FFF2-40B4-BE49-F238E27FC236}">
                <a16:creationId xmlns:a16="http://schemas.microsoft.com/office/drawing/2014/main" id="{0BA115FB-19EA-416C-88A8-897C686F49A4}"/>
              </a:ext>
            </a:extLst>
          </p:cNvPr>
          <p:cNvSpPr>
            <a:spLocks noGrp="1"/>
          </p:cNvSpPr>
          <p:nvPr>
            <p:ph type="title"/>
          </p:nvPr>
        </p:nvSpPr>
        <p:spPr/>
        <p:txBody>
          <a:bodyPr>
            <a:normAutofit/>
          </a:bodyPr>
          <a:lstStyle/>
          <a:p>
            <a:r>
              <a:rPr lang="it-IT" sz="2400" dirty="0">
                <a:solidFill>
                  <a:schemeClr val="bg1"/>
                </a:solidFill>
                <a:latin typeface="Courier New" panose="02070309020205020404" pitchFamily="49" charset="0"/>
                <a:cs typeface="Courier New" panose="02070309020205020404" pitchFamily="49" charset="0"/>
              </a:rPr>
              <a:t>Le nostre parole – dinosauro…</a:t>
            </a:r>
          </a:p>
        </p:txBody>
      </p:sp>
      <p:sp>
        <p:nvSpPr>
          <p:cNvPr id="4" name="Segnaposto testo 3">
            <a:extLst>
              <a:ext uri="{FF2B5EF4-FFF2-40B4-BE49-F238E27FC236}">
                <a16:creationId xmlns:a16="http://schemas.microsoft.com/office/drawing/2014/main" id="{781535BD-894B-4528-9F88-021636696D96}"/>
              </a:ext>
            </a:extLst>
          </p:cNvPr>
          <p:cNvSpPr>
            <a:spLocks noGrp="1"/>
          </p:cNvSpPr>
          <p:nvPr>
            <p:ph type="body" sz="half" idx="2"/>
          </p:nvPr>
        </p:nvSpPr>
        <p:spPr/>
        <p:txBody>
          <a:bodyPr>
            <a:normAutofit lnSpcReduction="10000"/>
          </a:bodyPr>
          <a:lstStyle/>
          <a:p>
            <a:r>
              <a:rPr lang="it-IT" sz="2000" dirty="0">
                <a:solidFill>
                  <a:schemeClr val="bg1"/>
                </a:solidFill>
                <a:latin typeface="Courier New" panose="02070309020205020404" pitchFamily="49" charset="0"/>
                <a:cs typeface="Courier New" panose="02070309020205020404" pitchFamily="49" charset="0"/>
              </a:rPr>
              <a:t>Abbiamo voluto, in qualche modo, </a:t>
            </a:r>
            <a:r>
              <a:rPr lang="it-IT" sz="20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dare corpo </a:t>
            </a:r>
            <a:r>
              <a:rPr lang="it-IT" sz="2000" dirty="0">
                <a:solidFill>
                  <a:schemeClr val="bg1"/>
                </a:solidFill>
                <a:latin typeface="Courier New" panose="02070309020205020404" pitchFamily="49" charset="0"/>
                <a:cs typeface="Courier New" panose="02070309020205020404" pitchFamily="49" charset="0"/>
              </a:rPr>
              <a:t>alle parole – dinosauro, alle parole che vorremmo si estinguessero, così abbiamo pensato di realizzare degli origami: 6 parole, 6 origami – dinosauro…</a:t>
            </a:r>
          </a:p>
        </p:txBody>
      </p:sp>
    </p:spTree>
    <p:extLst>
      <p:ext uri="{BB962C8B-B14F-4D97-AF65-F5344CB8AC3E}">
        <p14:creationId xmlns:p14="http://schemas.microsoft.com/office/powerpoint/2010/main" val="787825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BD4DC0-FEAE-4C7D-80DD-A29DFBCB6E45}"/>
              </a:ext>
            </a:extLst>
          </p:cNvPr>
          <p:cNvSpPr>
            <a:spLocks noGrp="1"/>
          </p:cNvSpPr>
          <p:nvPr>
            <p:ph type="title"/>
          </p:nvPr>
        </p:nvSpPr>
        <p:spPr/>
        <p:txBody>
          <a:bodyPr/>
          <a:lstStyle/>
          <a:p>
            <a:endParaRPr lang="it-IT" dirty="0"/>
          </a:p>
        </p:txBody>
      </p:sp>
      <p:sp>
        <p:nvSpPr>
          <p:cNvPr id="3" name="Segnaposto testo 2">
            <a:extLst>
              <a:ext uri="{FF2B5EF4-FFF2-40B4-BE49-F238E27FC236}">
                <a16:creationId xmlns:a16="http://schemas.microsoft.com/office/drawing/2014/main" id="{B2C39459-96CC-4556-84B3-FC71C8716938}"/>
              </a:ext>
            </a:extLst>
          </p:cNvPr>
          <p:cNvSpPr>
            <a:spLocks noGrp="1"/>
          </p:cNvSpPr>
          <p:nvPr>
            <p:ph type="body" idx="1"/>
          </p:nvPr>
        </p:nvSpPr>
        <p:spPr/>
        <p:txBody>
          <a:bodyPr/>
          <a:lstStyle/>
          <a:p>
            <a:endParaRPr lang="it-IT"/>
          </a:p>
        </p:txBody>
      </p:sp>
      <p:pic>
        <p:nvPicPr>
          <p:cNvPr id="5" name="Immagine 4">
            <a:extLst>
              <a:ext uri="{FF2B5EF4-FFF2-40B4-BE49-F238E27FC236}">
                <a16:creationId xmlns:a16="http://schemas.microsoft.com/office/drawing/2014/main" id="{F24E399B-2F27-4F01-B6B6-29EF63E44516}"/>
              </a:ext>
            </a:extLst>
          </p:cNvPr>
          <p:cNvPicPr>
            <a:picLocks noChangeAspect="1"/>
          </p:cNvPicPr>
          <p:nvPr/>
        </p:nvPicPr>
        <p:blipFill rotWithShape="1">
          <a:blip r:embed="rId2"/>
          <a:srcRect l="12927" t="9623" r="1926" b="23705"/>
          <a:stretch/>
        </p:blipFill>
        <p:spPr>
          <a:xfrm>
            <a:off x="3021496" y="747085"/>
            <a:ext cx="8531627" cy="5560950"/>
          </a:xfrm>
          <a:prstGeom prst="roundRect">
            <a:avLst>
              <a:gd name="adj" fmla="val 8594"/>
            </a:avLst>
          </a:prstGeom>
          <a:solidFill>
            <a:srgbClr val="FFFFFF">
              <a:shade val="85000"/>
            </a:srgbClr>
          </a:solidFill>
          <a:ln w="38100">
            <a:solidFill>
              <a:srgbClr val="99FF66"/>
            </a:solidFill>
          </a:ln>
          <a:effectLst>
            <a:reflection blurRad="12700" stA="38000" endPos="28000" dist="5000" dir="5400000" sy="-100000" algn="bl" rotWithShape="0"/>
          </a:effectLst>
        </p:spPr>
      </p:pic>
    </p:spTree>
    <p:extLst>
      <p:ext uri="{BB962C8B-B14F-4D97-AF65-F5344CB8AC3E}">
        <p14:creationId xmlns:p14="http://schemas.microsoft.com/office/powerpoint/2010/main" val="2378609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1C62F-8DD2-4D38-AF69-8CE35473B656}"/>
              </a:ext>
            </a:extLst>
          </p:cNvPr>
          <p:cNvSpPr>
            <a:spLocks noGrp="1"/>
          </p:cNvSpPr>
          <p:nvPr>
            <p:ph type="title"/>
          </p:nvPr>
        </p:nvSpPr>
        <p:spPr/>
        <p:txBody>
          <a:bodyPr>
            <a:normAutofit/>
          </a:bodyPr>
          <a:lstStyle/>
          <a:p>
            <a:r>
              <a:rPr lang="it-IT" sz="4400" dirty="0">
                <a:latin typeface="Courier New" panose="02070309020205020404" pitchFamily="49" charset="0"/>
                <a:cs typeface="Courier New" panose="02070309020205020404" pitchFamily="49" charset="0"/>
              </a:rPr>
              <a:t>Lavorare con le </a:t>
            </a:r>
            <a:r>
              <a:rPr lang="it-IT" sz="4400" dirty="0" err="1">
                <a:latin typeface="Courier New" panose="02070309020205020404" pitchFamily="49" charset="0"/>
                <a:cs typeface="Courier New" panose="02070309020205020404" pitchFamily="49" charset="0"/>
              </a:rPr>
              <a:t>parole,per</a:t>
            </a:r>
            <a:r>
              <a:rPr lang="it-IT" sz="4400" dirty="0">
                <a:latin typeface="Courier New" panose="02070309020205020404" pitchFamily="49" charset="0"/>
                <a:cs typeface="Courier New" panose="02070309020205020404" pitchFamily="49" charset="0"/>
              </a:rPr>
              <a:t> costruire nuovi linguaggi…</a:t>
            </a:r>
          </a:p>
        </p:txBody>
      </p:sp>
      <p:pic>
        <p:nvPicPr>
          <p:cNvPr id="5" name="Segnaposto contenuto 4">
            <a:extLst>
              <a:ext uri="{FF2B5EF4-FFF2-40B4-BE49-F238E27FC236}">
                <a16:creationId xmlns:a16="http://schemas.microsoft.com/office/drawing/2014/main" id="{1070E228-50A9-4D7B-BEDA-E084BAB272CD}"/>
              </a:ext>
            </a:extLst>
          </p:cNvPr>
          <p:cNvPicPr>
            <a:picLocks noGrp="1" noChangeAspect="1"/>
          </p:cNvPicPr>
          <p:nvPr>
            <p:ph idx="1"/>
          </p:nvPr>
        </p:nvPicPr>
        <p:blipFill>
          <a:blip r:embed="rId2"/>
          <a:stretch>
            <a:fillRect/>
          </a:stretch>
        </p:blipFill>
        <p:spPr>
          <a:xfrm rot="15941798">
            <a:off x="4108179" y="887896"/>
            <a:ext cx="3962399" cy="6904381"/>
          </a:xfrm>
          <a:custGeom>
            <a:avLst/>
            <a:gdLst>
              <a:gd name="connsiteX0" fmla="*/ 0 w 3962399"/>
              <a:gd name="connsiteY0" fmla="*/ 0 h 6904381"/>
              <a:gd name="connsiteX1" fmla="*/ 3962399 w 3962399"/>
              <a:gd name="connsiteY1" fmla="*/ 0 h 6904381"/>
              <a:gd name="connsiteX2" fmla="*/ 3962399 w 3962399"/>
              <a:gd name="connsiteY2" fmla="*/ 6904381 h 6904381"/>
              <a:gd name="connsiteX3" fmla="*/ 0 w 3962399"/>
              <a:gd name="connsiteY3" fmla="*/ 6904381 h 6904381"/>
              <a:gd name="connsiteX4" fmla="*/ 0 w 3962399"/>
              <a:gd name="connsiteY4" fmla="*/ 0 h 6904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399" h="6904381" fill="none" extrusionOk="0">
                <a:moveTo>
                  <a:pt x="0" y="0"/>
                </a:moveTo>
                <a:cubicBezTo>
                  <a:pt x="1207609" y="10426"/>
                  <a:pt x="2023003" y="-162943"/>
                  <a:pt x="3962399" y="0"/>
                </a:cubicBezTo>
                <a:cubicBezTo>
                  <a:pt x="4054923" y="1352987"/>
                  <a:pt x="4131283" y="3849896"/>
                  <a:pt x="3962399" y="6904381"/>
                </a:cubicBezTo>
                <a:cubicBezTo>
                  <a:pt x="2655001" y="7070305"/>
                  <a:pt x="1212221" y="7065895"/>
                  <a:pt x="0" y="6904381"/>
                </a:cubicBezTo>
                <a:cubicBezTo>
                  <a:pt x="71508" y="5694204"/>
                  <a:pt x="145984" y="1965373"/>
                  <a:pt x="0" y="0"/>
                </a:cubicBezTo>
                <a:close/>
              </a:path>
              <a:path w="3962399" h="6904381" stroke="0" extrusionOk="0">
                <a:moveTo>
                  <a:pt x="0" y="0"/>
                </a:moveTo>
                <a:cubicBezTo>
                  <a:pt x="1076300" y="24270"/>
                  <a:pt x="3098056" y="18544"/>
                  <a:pt x="3962399" y="0"/>
                </a:cubicBezTo>
                <a:cubicBezTo>
                  <a:pt x="4122027" y="3101355"/>
                  <a:pt x="4016392" y="6095811"/>
                  <a:pt x="3962399" y="6904381"/>
                </a:cubicBezTo>
                <a:cubicBezTo>
                  <a:pt x="2166335" y="6994517"/>
                  <a:pt x="943065" y="6831540"/>
                  <a:pt x="0" y="6904381"/>
                </a:cubicBezTo>
                <a:cubicBezTo>
                  <a:pt x="77171" y="3786965"/>
                  <a:pt x="-96381" y="2984501"/>
                  <a:pt x="0" y="0"/>
                </a:cubicBezTo>
                <a:close/>
              </a:path>
            </a:pathLst>
          </a:custGeom>
          <a:ln>
            <a:solidFill>
              <a:schemeClr val="tx1"/>
            </a:solidFill>
            <a:extLst>
              <a:ext uri="{C807C97D-BFC1-408E-A445-0C87EB9F89A2}">
                <ask:lineSketchStyleProps xmlns:ask="http://schemas.microsoft.com/office/drawing/2018/sketchyshapes" sd="1758486334">
                  <ask:type>
                    <ask:lineSketchCurved/>
                  </ask:type>
                </ask:lineSketchStyleProps>
              </a:ext>
            </a:extLst>
          </a:ln>
        </p:spPr>
      </p:pic>
    </p:spTree>
    <p:extLst>
      <p:ext uri="{BB962C8B-B14F-4D97-AF65-F5344CB8AC3E}">
        <p14:creationId xmlns:p14="http://schemas.microsoft.com/office/powerpoint/2010/main" val="232134114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2108BB2-5EA6-4AD4-B3B6-A1CDE63892D6}"/>
              </a:ext>
            </a:extLst>
          </p:cNvPr>
          <p:cNvPicPr>
            <a:picLocks noChangeAspect="1"/>
          </p:cNvPicPr>
          <p:nvPr/>
        </p:nvPicPr>
        <p:blipFill>
          <a:blip r:embed="rId2"/>
          <a:stretch>
            <a:fillRect/>
          </a:stretch>
        </p:blipFill>
        <p:spPr>
          <a:xfrm>
            <a:off x="1502229" y="566056"/>
            <a:ext cx="10123714" cy="5682343"/>
          </a:xfrm>
          <a:prstGeom prst="rect">
            <a:avLst/>
          </a:prstGeom>
          <a:ln>
            <a:noFill/>
          </a:ln>
          <a:effectLst>
            <a:softEdge rad="112500"/>
          </a:effectLst>
        </p:spPr>
      </p:pic>
    </p:spTree>
    <p:extLst>
      <p:ext uri="{BB962C8B-B14F-4D97-AF65-F5344CB8AC3E}">
        <p14:creationId xmlns:p14="http://schemas.microsoft.com/office/powerpoint/2010/main" val="1525478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5ABEB49-C4B5-48E2-81BE-FC5DE9722036}"/>
              </a:ext>
            </a:extLst>
          </p:cNvPr>
          <p:cNvPicPr>
            <a:picLocks noChangeAspect="1"/>
          </p:cNvPicPr>
          <p:nvPr/>
        </p:nvPicPr>
        <p:blipFill>
          <a:blip r:embed="rId2"/>
          <a:stretch>
            <a:fillRect/>
          </a:stretch>
        </p:blipFill>
        <p:spPr>
          <a:xfrm>
            <a:off x="4168125" y="0"/>
            <a:ext cx="3855749" cy="6858000"/>
          </a:xfrm>
          <a:prstGeom prst="rect">
            <a:avLst/>
          </a:prstGeom>
          <a:ln>
            <a:noFill/>
          </a:ln>
          <a:effectLst>
            <a:softEdge rad="112500"/>
          </a:effectLst>
        </p:spPr>
      </p:pic>
      <p:pic>
        <p:nvPicPr>
          <p:cNvPr id="6" name="Immagine 5">
            <a:extLst>
              <a:ext uri="{FF2B5EF4-FFF2-40B4-BE49-F238E27FC236}">
                <a16:creationId xmlns:a16="http://schemas.microsoft.com/office/drawing/2014/main" id="{A68584A6-C406-485A-8748-386FF446A322}"/>
              </a:ext>
            </a:extLst>
          </p:cNvPr>
          <p:cNvPicPr>
            <a:picLocks noChangeAspect="1"/>
          </p:cNvPicPr>
          <p:nvPr/>
        </p:nvPicPr>
        <p:blipFill rotWithShape="1">
          <a:blip r:embed="rId3">
            <a:alphaModFix amt="70000"/>
          </a:blip>
          <a:srcRect b="11484"/>
          <a:stretch/>
        </p:blipFill>
        <p:spPr>
          <a:xfrm>
            <a:off x="8931966" y="578218"/>
            <a:ext cx="1800225" cy="2251122"/>
          </a:xfrm>
          <a:prstGeom prst="rect">
            <a:avLst/>
          </a:prstGeom>
          <a:ln>
            <a:noFill/>
          </a:ln>
          <a:effectLst>
            <a:softEdge rad="635000"/>
          </a:effectLst>
        </p:spPr>
      </p:pic>
      <p:pic>
        <p:nvPicPr>
          <p:cNvPr id="7" name="Immagine 6">
            <a:extLst>
              <a:ext uri="{FF2B5EF4-FFF2-40B4-BE49-F238E27FC236}">
                <a16:creationId xmlns:a16="http://schemas.microsoft.com/office/drawing/2014/main" id="{C34853E4-5D43-4CC9-A3E1-BDEF42ED4265}"/>
              </a:ext>
            </a:extLst>
          </p:cNvPr>
          <p:cNvPicPr>
            <a:picLocks noChangeAspect="1"/>
          </p:cNvPicPr>
          <p:nvPr/>
        </p:nvPicPr>
        <p:blipFill>
          <a:blip r:embed="rId4"/>
          <a:stretch>
            <a:fillRect/>
          </a:stretch>
        </p:blipFill>
        <p:spPr>
          <a:xfrm rot="11580466">
            <a:off x="1461557" y="4040225"/>
            <a:ext cx="1798476" cy="2249619"/>
          </a:xfrm>
          <a:prstGeom prst="rect">
            <a:avLst/>
          </a:prstGeom>
        </p:spPr>
      </p:pic>
    </p:spTree>
    <p:extLst>
      <p:ext uri="{BB962C8B-B14F-4D97-AF65-F5344CB8AC3E}">
        <p14:creationId xmlns:p14="http://schemas.microsoft.com/office/powerpoint/2010/main" val="25780181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6C42F9A4-9367-41B9-8B55-18B99BB2A119}"/>
              </a:ext>
            </a:extLst>
          </p:cNvPr>
          <p:cNvPicPr>
            <a:picLocks noGrp="1" noChangeAspect="1"/>
          </p:cNvPicPr>
          <p:nvPr>
            <p:ph type="pic" idx="1"/>
          </p:nvPr>
        </p:nvPicPr>
        <p:blipFill>
          <a:blip r:embed="rId2"/>
          <a:srcRect t="4512" b="4512"/>
          <a:stretch>
            <a:fillRect/>
          </a:stretch>
        </p:blipFill>
        <p:spPr>
          <a:xfrm>
            <a:off x="283464" y="0"/>
            <a:ext cx="7097997" cy="6857999"/>
          </a:xfrm>
          <a:prstGeom prst="rect">
            <a:avLst/>
          </a:prstGeom>
          <a:ln>
            <a:noFill/>
          </a:ln>
          <a:effectLst>
            <a:softEdge rad="112500"/>
          </a:effectLst>
        </p:spPr>
      </p:pic>
      <p:sp>
        <p:nvSpPr>
          <p:cNvPr id="3" name="Titolo 2">
            <a:extLst>
              <a:ext uri="{FF2B5EF4-FFF2-40B4-BE49-F238E27FC236}">
                <a16:creationId xmlns:a16="http://schemas.microsoft.com/office/drawing/2014/main" id="{4B212E05-A730-4615-B1E3-897513000A89}"/>
              </a:ext>
            </a:extLst>
          </p:cNvPr>
          <p:cNvSpPr>
            <a:spLocks noGrp="1"/>
          </p:cNvSpPr>
          <p:nvPr>
            <p:ph type="title"/>
          </p:nvPr>
        </p:nvSpPr>
        <p:spPr/>
        <p:txBody>
          <a:bodyPr>
            <a:normAutofit fontScale="90000"/>
          </a:bodyPr>
          <a:lstStyle/>
          <a:p>
            <a:r>
              <a:rPr lang="it-IT" sz="2800" dirty="0">
                <a:solidFill>
                  <a:schemeClr val="bg1"/>
                </a:solidFill>
                <a:latin typeface="Courier New" panose="02070309020205020404" pitchFamily="49" charset="0"/>
                <a:cs typeface="Courier New" panose="02070309020205020404" pitchFamily="49" charset="0"/>
              </a:rPr>
              <a:t>Le parole che non vogliamo…</a:t>
            </a:r>
          </a:p>
        </p:txBody>
      </p:sp>
      <p:sp>
        <p:nvSpPr>
          <p:cNvPr id="4" name="Segnaposto testo 3">
            <a:extLst>
              <a:ext uri="{FF2B5EF4-FFF2-40B4-BE49-F238E27FC236}">
                <a16:creationId xmlns:a16="http://schemas.microsoft.com/office/drawing/2014/main" id="{FABF4CD5-54A8-4128-A514-77B530D3CFA2}"/>
              </a:ext>
            </a:extLst>
          </p:cNvPr>
          <p:cNvSpPr>
            <a:spLocks noGrp="1"/>
          </p:cNvSpPr>
          <p:nvPr>
            <p:ph type="body" sz="half" idx="2"/>
          </p:nvPr>
        </p:nvSpPr>
        <p:spPr>
          <a:xfrm>
            <a:off x="8337883" y="1741335"/>
            <a:ext cx="3092117" cy="4460681"/>
          </a:xfrm>
        </p:spPr>
        <p:txBody>
          <a:bodyPr>
            <a:normAutofit lnSpcReduction="10000"/>
          </a:bodyPr>
          <a:lstStyle/>
          <a:p>
            <a:r>
              <a:rPr lang="it-IT" sz="24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Sono quelle parole che ci fanno sentire soli, tristi, MENO QUALCOSA…</a:t>
            </a:r>
          </a:p>
          <a:p>
            <a:pPr algn="ctr"/>
            <a:r>
              <a:rPr lang="it-IT" sz="24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Le parole che vogliamo sono quelle che ci fanno diventare </a:t>
            </a:r>
            <a:r>
              <a:rPr lang="it-IT" sz="2400" b="1"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AMORE</a:t>
            </a:r>
            <a:r>
              <a:rPr lang="it-IT" sz="24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p>
          <a:p>
            <a:endParaRPr lang="it-IT" sz="24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8264336"/>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3A50E4-2A13-44C8-B759-8AD18A072DE6}"/>
              </a:ext>
            </a:extLst>
          </p:cNvPr>
          <p:cNvSpPr>
            <a:spLocks noGrp="1"/>
          </p:cNvSpPr>
          <p:nvPr>
            <p:ph type="title"/>
          </p:nvPr>
        </p:nvSpPr>
        <p:spPr>
          <a:xfrm>
            <a:off x="3242929" y="848140"/>
            <a:ext cx="8187071" cy="4290376"/>
          </a:xfrm>
          <a:ln w="57150">
            <a:solidFill>
              <a:schemeClr val="tx1"/>
            </a:solidFill>
          </a:ln>
          <a:effectLst>
            <a:glow rad="228600">
              <a:schemeClr val="accent2">
                <a:satMod val="175000"/>
                <a:alpha val="40000"/>
              </a:schemeClr>
            </a:glow>
          </a:effectLst>
        </p:spPr>
        <p:txBody>
          <a:bodyPr>
            <a:normAutofit fontScale="90000"/>
          </a:bodyPr>
          <a:lstStyle/>
          <a:p>
            <a:pPr marL="342900" indent="-342900">
              <a:buFont typeface="Courier New" panose="02070309020205020404" pitchFamily="49" charset="0"/>
              <a:buChar char="o"/>
            </a:pPr>
            <a:r>
              <a:rPr lang="it-IT" sz="2400" b="1" dirty="0">
                <a:solidFill>
                  <a:schemeClr val="tx1"/>
                </a:solidFill>
                <a:latin typeface="Courier New" panose="02070309020205020404" pitchFamily="49" charset="0"/>
                <a:cs typeface="Courier New" panose="02070309020205020404" pitchFamily="49" charset="0"/>
              </a:rPr>
              <a:t>Dibattito e voto per scegliere parole</a:t>
            </a:r>
            <a:r>
              <a:rPr lang="it-IT" sz="2400" b="1" dirty="0">
                <a:latin typeface="Courier New" panose="02070309020205020404" pitchFamily="49" charset="0"/>
                <a:cs typeface="Courier New" panose="02070309020205020404" pitchFamily="49" charset="0"/>
              </a:rPr>
              <a:t> </a:t>
            </a:r>
            <a:r>
              <a:rPr lang="it-IT" sz="2400" b="1" u="sng" dirty="0">
                <a:solidFill>
                  <a:schemeClr val="tx1">
                    <a:lumMod val="75000"/>
                  </a:schemeClr>
                </a:solidFill>
                <a:latin typeface="Courier New" panose="02070309020205020404" pitchFamily="49" charset="0"/>
                <a:cs typeface="Courier New" panose="02070309020205020404" pitchFamily="49" charset="0"/>
              </a:rPr>
              <a:t>negative</a:t>
            </a:r>
            <a:r>
              <a:rPr lang="it-IT" sz="2400" b="1" dirty="0">
                <a:solidFill>
                  <a:schemeClr val="tx1"/>
                </a:solidFill>
                <a:latin typeface="Courier New" panose="02070309020205020404" pitchFamily="49" charset="0"/>
                <a:cs typeface="Courier New" panose="02070309020205020404" pitchFamily="49" charset="0"/>
              </a:rPr>
              <a:t>, che desideriamo simbolicamente cancellare dal dizionario</a:t>
            </a:r>
            <a:br>
              <a:rPr lang="it-IT" sz="2400" b="1" dirty="0">
                <a:solidFill>
                  <a:schemeClr val="tx1"/>
                </a:solidFill>
                <a:latin typeface="Courier New" panose="02070309020205020404" pitchFamily="49" charset="0"/>
                <a:cs typeface="Courier New" panose="02070309020205020404" pitchFamily="49" charset="0"/>
              </a:rPr>
            </a:br>
            <a:br>
              <a:rPr lang="it-IT" sz="2400" b="1" dirty="0">
                <a:solidFill>
                  <a:schemeClr val="tx1"/>
                </a:solidFill>
                <a:latin typeface="Courier New" panose="02070309020205020404" pitchFamily="49" charset="0"/>
                <a:cs typeface="Courier New" panose="02070309020205020404" pitchFamily="49" charset="0"/>
              </a:rPr>
            </a:br>
            <a:r>
              <a:rPr lang="it-IT" sz="2400" b="1" dirty="0">
                <a:solidFill>
                  <a:schemeClr val="tx1"/>
                </a:solidFill>
                <a:latin typeface="Courier New" panose="02070309020205020404" pitchFamily="49" charset="0"/>
                <a:cs typeface="Courier New" panose="02070309020205020404" pitchFamily="49" charset="0"/>
              </a:rPr>
              <a:t>motiviamo le nostre scelte</a:t>
            </a:r>
            <a:br>
              <a:rPr lang="it-IT" sz="2400" b="1" dirty="0">
                <a:solidFill>
                  <a:schemeClr val="tx1"/>
                </a:solidFill>
                <a:latin typeface="Courier New" panose="02070309020205020404" pitchFamily="49" charset="0"/>
                <a:cs typeface="Courier New" panose="02070309020205020404" pitchFamily="49" charset="0"/>
              </a:rPr>
            </a:br>
            <a:br>
              <a:rPr lang="it-IT" sz="2400" b="1" dirty="0">
                <a:solidFill>
                  <a:schemeClr val="tx1"/>
                </a:solidFill>
                <a:latin typeface="Courier New" panose="02070309020205020404" pitchFamily="49" charset="0"/>
                <a:cs typeface="Courier New" panose="02070309020205020404" pitchFamily="49" charset="0"/>
              </a:rPr>
            </a:br>
            <a:r>
              <a:rPr lang="it-IT" sz="2400" b="1" dirty="0">
                <a:solidFill>
                  <a:schemeClr val="tx1"/>
                </a:solidFill>
                <a:latin typeface="Courier New" panose="02070309020205020404" pitchFamily="49" charset="0"/>
                <a:cs typeface="Courier New" panose="02070309020205020404" pitchFamily="49" charset="0"/>
              </a:rPr>
              <a:t>proponiamo alternative </a:t>
            </a:r>
            <a:r>
              <a:rPr lang="it-IT" sz="2400" b="1" u="sng" dirty="0">
                <a:solidFill>
                  <a:schemeClr val="tx1"/>
                </a:solidFill>
                <a:latin typeface="Courier New" panose="02070309020205020404" pitchFamily="49" charset="0"/>
                <a:cs typeface="Courier New" panose="02070309020205020404" pitchFamily="49" charset="0"/>
              </a:rPr>
              <a:t>positive</a:t>
            </a:r>
            <a:r>
              <a:rPr lang="it-IT" sz="2400" b="1" dirty="0">
                <a:solidFill>
                  <a:schemeClr val="tx1"/>
                </a:solidFill>
                <a:latin typeface="Courier New" panose="02070309020205020404" pitchFamily="49" charset="0"/>
                <a:cs typeface="Courier New" panose="02070309020205020404" pitchFamily="49" charset="0"/>
              </a:rPr>
              <a:t>! </a:t>
            </a:r>
            <a:br>
              <a:rPr lang="it-IT" sz="2400" b="1" dirty="0">
                <a:solidFill>
                  <a:schemeClr val="tx1"/>
                </a:solidFill>
                <a:latin typeface="Courier New" panose="02070309020205020404" pitchFamily="49" charset="0"/>
                <a:cs typeface="Courier New" panose="02070309020205020404" pitchFamily="49" charset="0"/>
              </a:rPr>
            </a:br>
            <a:br>
              <a:rPr lang="it-IT" sz="2400" b="1" dirty="0">
                <a:solidFill>
                  <a:schemeClr val="tx1"/>
                </a:solidFill>
                <a:latin typeface="Courier New" panose="02070309020205020404" pitchFamily="49" charset="0"/>
                <a:cs typeface="Courier New" panose="02070309020205020404" pitchFamily="49" charset="0"/>
              </a:rPr>
            </a:br>
            <a:br>
              <a:rPr lang="it-IT" sz="2400" b="1" dirty="0">
                <a:solidFill>
                  <a:schemeClr val="tx1"/>
                </a:solidFill>
                <a:latin typeface="Courier New" panose="02070309020205020404" pitchFamily="49" charset="0"/>
                <a:cs typeface="Courier New" panose="02070309020205020404" pitchFamily="49" charset="0"/>
              </a:rPr>
            </a:br>
            <a:endParaRPr lang="it-IT" sz="2400" b="1" dirty="0">
              <a:latin typeface="Courier New" panose="02070309020205020404" pitchFamily="49" charset="0"/>
              <a:cs typeface="Courier New" panose="02070309020205020404" pitchFamily="49" charset="0"/>
            </a:endParaRPr>
          </a:p>
        </p:txBody>
      </p:sp>
      <p:sp>
        <p:nvSpPr>
          <p:cNvPr id="3" name="Segnaposto testo 2">
            <a:extLst>
              <a:ext uri="{FF2B5EF4-FFF2-40B4-BE49-F238E27FC236}">
                <a16:creationId xmlns:a16="http://schemas.microsoft.com/office/drawing/2014/main" id="{86E4E9B2-2557-485A-AB10-CDD75A2F6190}"/>
              </a:ext>
            </a:extLst>
          </p:cNvPr>
          <p:cNvSpPr>
            <a:spLocks noGrp="1"/>
          </p:cNvSpPr>
          <p:nvPr>
            <p:ph type="body" idx="1"/>
          </p:nvPr>
        </p:nvSpPr>
        <p:spPr>
          <a:xfrm>
            <a:off x="3242930" y="5159781"/>
            <a:ext cx="8187070" cy="1161506"/>
          </a:xfrm>
        </p:spPr>
        <p:txBody>
          <a:bodyPr>
            <a:normAutofit fontScale="62500" lnSpcReduction="20000"/>
          </a:bodyPr>
          <a:lstStyle/>
          <a:p>
            <a:pPr algn="ctr"/>
            <a:endParaRPr lang="it-IT" dirty="0">
              <a:effectLst>
                <a:outerShdw blurRad="38100" dist="38100" dir="2700000" algn="tl">
                  <a:srgbClr val="000000">
                    <a:alpha val="43137"/>
                  </a:srgbClr>
                </a:outerShdw>
              </a:effectLst>
            </a:endParaRPr>
          </a:p>
          <a:p>
            <a:pPr algn="ctr"/>
            <a:r>
              <a:rPr lang="it-IT" sz="4400" dirty="0">
                <a:solidFill>
                  <a:schemeClr val="accent3">
                    <a:lumMod val="60000"/>
                    <a:lumOff val="40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ALLA RICERCA DELLE…</a:t>
            </a:r>
          </a:p>
          <a:p>
            <a:pPr algn="ctr"/>
            <a:r>
              <a:rPr lang="it-IT" sz="4400" dirty="0">
                <a:solidFill>
                  <a:schemeClr val="accent3">
                    <a:lumMod val="60000"/>
                    <a:lumOff val="40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PAROLE DINOSAURO!</a:t>
            </a:r>
          </a:p>
        </p:txBody>
      </p:sp>
      <p:pic>
        <p:nvPicPr>
          <p:cNvPr id="5" name="Immagine 4">
            <a:extLst>
              <a:ext uri="{FF2B5EF4-FFF2-40B4-BE49-F238E27FC236}">
                <a16:creationId xmlns:a16="http://schemas.microsoft.com/office/drawing/2014/main" id="{BBCFAFD0-23D4-46B0-8F4F-205A9D66CFF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21188" y1="10426" x2="5941" y2="40638"/>
                        <a14:backgroundMark x1="5941" y1="40638" x2="10495" y2="92553"/>
                        <a14:backgroundMark x1="10495" y1="92553" x2="18020" y2="98723"/>
                        <a14:backgroundMark x1="48713" y1="97447" x2="94257" y2="92979"/>
                        <a14:backgroundMark x1="94257" y1="92979" x2="89901" y2="25106"/>
                        <a14:backgroundMark x1="89901" y1="25106" x2="83960" y2="12340"/>
                      </a14:backgroundRemoval>
                    </a14:imgEffect>
                  </a14:imgLayer>
                </a14:imgProps>
              </a:ext>
            </a:extLst>
          </a:blip>
          <a:stretch>
            <a:fillRect/>
          </a:stretch>
        </p:blipFill>
        <p:spPr>
          <a:xfrm rot="20977316">
            <a:off x="-219184" y="1453817"/>
            <a:ext cx="2302676" cy="24396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79219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3A50E4-2A13-44C8-B759-8AD18A072DE6}"/>
              </a:ext>
            </a:extLst>
          </p:cNvPr>
          <p:cNvSpPr>
            <a:spLocks noGrp="1"/>
          </p:cNvSpPr>
          <p:nvPr>
            <p:ph type="title"/>
          </p:nvPr>
        </p:nvSpPr>
        <p:spPr>
          <a:xfrm>
            <a:off x="3220279" y="1497496"/>
            <a:ext cx="7726018" cy="3039499"/>
          </a:xfrm>
          <a:ln w="57150">
            <a:solidFill>
              <a:schemeClr val="tx1"/>
            </a:solidFill>
          </a:ln>
          <a:effectLst>
            <a:glow rad="228600">
              <a:schemeClr val="accent2">
                <a:satMod val="175000"/>
                <a:alpha val="40000"/>
              </a:schemeClr>
            </a:glow>
          </a:effectLst>
        </p:spPr>
        <p:txBody>
          <a:bodyPr>
            <a:normAutofit/>
          </a:bodyPr>
          <a:lstStyle/>
          <a:p>
            <a:pPr algn="ctr"/>
            <a:r>
              <a:rPr lang="it-IT" sz="2400" b="1" dirty="0">
                <a:latin typeface="Courier New" panose="02070309020205020404" pitchFamily="49" charset="0"/>
                <a:cs typeface="Courier New" panose="02070309020205020404" pitchFamily="49" charset="0"/>
              </a:rPr>
              <a:t>Ecco le nostre</a:t>
            </a:r>
            <a:r>
              <a:rPr lang="it-IT" sz="2400" b="1" i="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br>
              <a:rPr lang="it-IT" sz="2400" b="1" i="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it-IT" sz="2400" b="1" i="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it-IT" sz="3200" b="1" i="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PAROLE – DINOSAURO</a:t>
            </a:r>
            <a:r>
              <a:rPr lang="it-IT" sz="24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br>
              <a:rPr lang="it-IT" sz="24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it-IT" sz="24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CHE VORREMMO SI ESTINGUESSERO PER LASCIARE IL POSTO A PAROLE POSITIVE, PORTATRICI DI BENESSERE, SPERANZA E PREZIOSI VALORI!</a:t>
            </a:r>
            <a:r>
              <a:rPr lang="it-IT" sz="2400" b="1" dirty="0">
                <a:latin typeface="Courier New" panose="02070309020205020404" pitchFamily="49" charset="0"/>
                <a:cs typeface="Courier New" panose="02070309020205020404" pitchFamily="49" charset="0"/>
              </a:rPr>
              <a:t> </a:t>
            </a:r>
          </a:p>
        </p:txBody>
      </p:sp>
      <p:sp>
        <p:nvSpPr>
          <p:cNvPr id="3" name="Segnaposto testo 2">
            <a:extLst>
              <a:ext uri="{FF2B5EF4-FFF2-40B4-BE49-F238E27FC236}">
                <a16:creationId xmlns:a16="http://schemas.microsoft.com/office/drawing/2014/main" id="{86E4E9B2-2557-485A-AB10-CDD75A2F6190}"/>
              </a:ext>
            </a:extLst>
          </p:cNvPr>
          <p:cNvSpPr>
            <a:spLocks noGrp="1"/>
          </p:cNvSpPr>
          <p:nvPr>
            <p:ph type="body" idx="1"/>
          </p:nvPr>
        </p:nvSpPr>
        <p:spPr>
          <a:xfrm>
            <a:off x="3242930" y="5159781"/>
            <a:ext cx="8187070" cy="1161506"/>
          </a:xfrm>
        </p:spPr>
        <p:txBody>
          <a:bodyPr>
            <a:normAutofit fontScale="62500" lnSpcReduction="20000"/>
          </a:bodyPr>
          <a:lstStyle/>
          <a:p>
            <a:pPr algn="ctr"/>
            <a:endParaRPr lang="it-IT" dirty="0">
              <a:effectLst>
                <a:outerShdw blurRad="38100" dist="38100" dir="2700000" algn="tl">
                  <a:srgbClr val="000000">
                    <a:alpha val="43137"/>
                  </a:srgbClr>
                </a:outerShdw>
              </a:effectLst>
            </a:endParaRPr>
          </a:p>
          <a:p>
            <a:pPr algn="ctr"/>
            <a:r>
              <a:rPr lang="it-IT" sz="4400" dirty="0">
                <a:solidFill>
                  <a:schemeClr val="accent3">
                    <a:lumMod val="60000"/>
                    <a:lumOff val="40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ALLA RICERCA DELLE…</a:t>
            </a:r>
          </a:p>
          <a:p>
            <a:pPr algn="ctr"/>
            <a:r>
              <a:rPr lang="it-IT" sz="4400" dirty="0">
                <a:solidFill>
                  <a:schemeClr val="accent3">
                    <a:lumMod val="60000"/>
                    <a:lumOff val="40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PAROLE DINOSAURO!</a:t>
            </a:r>
          </a:p>
        </p:txBody>
      </p:sp>
      <p:pic>
        <p:nvPicPr>
          <p:cNvPr id="5" name="Immagine 4">
            <a:extLst>
              <a:ext uri="{FF2B5EF4-FFF2-40B4-BE49-F238E27FC236}">
                <a16:creationId xmlns:a16="http://schemas.microsoft.com/office/drawing/2014/main" id="{BBCFAFD0-23D4-46B0-8F4F-205A9D66CFF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21188" y1="10426" x2="5941" y2="40638"/>
                        <a14:backgroundMark x1="5941" y1="40638" x2="10495" y2="92553"/>
                        <a14:backgroundMark x1="10495" y1="92553" x2="18020" y2="98723"/>
                        <a14:backgroundMark x1="48713" y1="97447" x2="94257" y2="92979"/>
                        <a14:backgroundMark x1="94257" y1="92979" x2="89901" y2="25106"/>
                        <a14:backgroundMark x1="89901" y1="25106" x2="83960" y2="12340"/>
                      </a14:backgroundRemoval>
                    </a14:imgEffect>
                  </a14:imgLayer>
                </a14:imgProps>
              </a:ext>
            </a:extLst>
          </a:blip>
          <a:stretch>
            <a:fillRect/>
          </a:stretch>
        </p:blipFill>
        <p:spPr>
          <a:xfrm rot="20977316">
            <a:off x="-219184" y="1453817"/>
            <a:ext cx="2302676" cy="2439617"/>
          </a:xfrm>
          <a:prstGeom prst="rect">
            <a:avLst/>
          </a:prstGeom>
          <a:ln>
            <a:noFill/>
          </a:ln>
          <a:effectLst>
            <a:outerShdw blurRad="292100" dist="139700" dir="2700000" algn="tl" rotWithShape="0">
              <a:srgbClr val="333333">
                <a:alpha val="65000"/>
              </a:srgbClr>
            </a:outerShdw>
          </a:effectLst>
        </p:spPr>
      </p:pic>
      <p:sp>
        <p:nvSpPr>
          <p:cNvPr id="4" name="Rettangolo 3">
            <a:extLst>
              <a:ext uri="{FF2B5EF4-FFF2-40B4-BE49-F238E27FC236}">
                <a16:creationId xmlns:a16="http://schemas.microsoft.com/office/drawing/2014/main" id="{36F7D5BF-0ECB-4D44-9354-853AECAC8CF4}"/>
              </a:ext>
            </a:extLst>
          </p:cNvPr>
          <p:cNvSpPr/>
          <p:nvPr/>
        </p:nvSpPr>
        <p:spPr>
          <a:xfrm>
            <a:off x="7354957" y="2967335"/>
            <a:ext cx="2842361"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it-IT" sz="3200" b="1" dirty="0">
              <a:ln/>
              <a:solidFill>
                <a:schemeClr val="accent3"/>
              </a:solidFill>
            </a:endParaRPr>
          </a:p>
          <a:p>
            <a:pPr algn="ctr"/>
            <a:endParaRPr lang="it-IT" sz="3200" b="1" dirty="0">
              <a:ln/>
              <a:solidFill>
                <a:schemeClr val="accent3"/>
              </a:solidFill>
            </a:endParaRPr>
          </a:p>
          <a:p>
            <a:pPr algn="ctr"/>
            <a:endParaRPr lang="it-IT" sz="3200" b="1" dirty="0">
              <a:ln/>
              <a:solidFill>
                <a:schemeClr val="accent3"/>
              </a:solidFill>
            </a:endParaRPr>
          </a:p>
        </p:txBody>
      </p:sp>
    </p:spTree>
    <p:extLst>
      <p:ext uri="{BB962C8B-B14F-4D97-AF65-F5344CB8AC3E}">
        <p14:creationId xmlns:p14="http://schemas.microsoft.com/office/powerpoint/2010/main" val="3202893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064B9-5ACC-4462-BD0E-D3316C254E9E}"/>
              </a:ext>
            </a:extLst>
          </p:cNvPr>
          <p:cNvSpPr>
            <a:spLocks noGrp="1"/>
          </p:cNvSpPr>
          <p:nvPr>
            <p:ph type="title"/>
          </p:nvPr>
        </p:nvSpPr>
        <p:spPr/>
        <p:txBody>
          <a:bodyPr/>
          <a:lstStyle/>
          <a:p>
            <a:r>
              <a:rPr lang="it-IT" dirty="0">
                <a:latin typeface="Courier New" panose="02070309020205020404" pitchFamily="49" charset="0"/>
                <a:cs typeface="Courier New" panose="02070309020205020404" pitchFamily="49" charset="0"/>
              </a:rPr>
              <a:t>1.stupro </a:t>
            </a:r>
          </a:p>
        </p:txBody>
      </p:sp>
      <p:sp>
        <p:nvSpPr>
          <p:cNvPr id="3" name="Segnaposto contenuto 2">
            <a:extLst>
              <a:ext uri="{FF2B5EF4-FFF2-40B4-BE49-F238E27FC236}">
                <a16:creationId xmlns:a16="http://schemas.microsoft.com/office/drawing/2014/main" id="{38519388-5800-445C-A7AF-9610525BA910}"/>
              </a:ext>
            </a:extLst>
          </p:cNvPr>
          <p:cNvSpPr>
            <a:spLocks noGrp="1"/>
          </p:cNvSpPr>
          <p:nvPr>
            <p:ph idx="1"/>
          </p:nvPr>
        </p:nvSpPr>
        <p:spPr/>
        <p:txBody>
          <a:bodyPr>
            <a:normAutofit lnSpcReduction="10000"/>
          </a:bodyPr>
          <a:lstStyle/>
          <a:p>
            <a:r>
              <a:rPr lang="it-IT" dirty="0">
                <a:latin typeface="Courier New" panose="02070309020205020404" pitchFamily="49" charset="0"/>
                <a:cs typeface="Courier New" panose="02070309020205020404" pitchFamily="49" charset="0"/>
              </a:rPr>
              <a:t>MOTIVAZIONE DELLA SCELTA E ALTERNATIVE POSITIVE:</a:t>
            </a:r>
          </a:p>
          <a:p>
            <a:r>
              <a:rPr lang="it-IT" dirty="0">
                <a:solidFill>
                  <a:schemeClr val="tx1"/>
                </a:solidFill>
                <a:latin typeface="Courier New" panose="02070309020205020404" pitchFamily="49" charset="0"/>
                <a:cs typeface="Courier New" panose="02070309020205020404" pitchFamily="49" charset="0"/>
              </a:rPr>
              <a:t>STUPRO:</a:t>
            </a:r>
            <a:r>
              <a:rPr lang="it-IT" dirty="0">
                <a:latin typeface="Courier New" panose="02070309020205020404" pitchFamily="49" charset="0"/>
                <a:cs typeface="Courier New" panose="02070309020205020404" pitchFamily="49" charset="0"/>
              </a:rPr>
              <a:t> ATTO SESSUALE IMPOSTO A QUALCUNO CON LA FORZA.</a:t>
            </a:r>
          </a:p>
          <a:p>
            <a:r>
              <a:rPr lang="it-IT" dirty="0">
                <a:latin typeface="Courier New" panose="02070309020205020404" pitchFamily="49" charset="0"/>
                <a:cs typeface="Courier New" panose="02070309020205020404" pitchFamily="49" charset="0"/>
              </a:rPr>
              <a:t>ETIMOLOGIA: dal latino STUPRUM.</a:t>
            </a:r>
          </a:p>
          <a:p>
            <a:r>
              <a:rPr lang="it-IT" dirty="0">
                <a:latin typeface="Courier New" panose="02070309020205020404" pitchFamily="49" charset="0"/>
                <a:cs typeface="Courier New" panose="02070309020205020404" pitchFamily="49" charset="0"/>
              </a:rPr>
              <a:t>Vogliamo cancellare questa </a:t>
            </a:r>
            <a:r>
              <a:rPr lang="it-IT"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parola-dinosauro</a:t>
            </a:r>
            <a:r>
              <a:rPr lang="it-IT" dirty="0">
                <a:latin typeface="Courier New" panose="02070309020205020404" pitchFamily="49" charset="0"/>
                <a:cs typeface="Courier New" panose="02070309020205020404" pitchFamily="49" charset="0"/>
              </a:rPr>
              <a:t> dal vocabolario perché nessuna ragazza deve temere di uscire da sola, di sera.</a:t>
            </a:r>
          </a:p>
          <a:p>
            <a:r>
              <a:rPr lang="it-IT" dirty="0">
                <a:latin typeface="Courier New" panose="02070309020205020404" pitchFamily="49" charset="0"/>
                <a:cs typeface="Courier New" panose="02070309020205020404" pitchFamily="49" charset="0"/>
              </a:rPr>
              <a:t>La parola alternativa è </a:t>
            </a:r>
            <a:r>
              <a:rPr lang="it-IT" sz="2800" b="1"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AMORE</a:t>
            </a:r>
            <a:r>
              <a:rPr lang="it-IT" dirty="0">
                <a:latin typeface="Courier New" panose="02070309020205020404" pitchFamily="49" charset="0"/>
                <a:cs typeface="Courier New" panose="02070309020205020404" pitchFamily="49" charset="0"/>
              </a:rPr>
              <a:t>: affetto intenso, assiduo, fortemente radicato per qualcuno.</a:t>
            </a:r>
          </a:p>
          <a:p>
            <a:r>
              <a:rPr lang="it-IT" dirty="0">
                <a:latin typeface="Courier New" panose="02070309020205020404" pitchFamily="49" charset="0"/>
                <a:cs typeface="Courier New" panose="02070309020205020404" pitchFamily="49" charset="0"/>
              </a:rPr>
              <a:t>Abbiamo scelto la parola </a:t>
            </a:r>
            <a:r>
              <a:rPr lang="it-IT" sz="2800" b="1" dirty="0">
                <a:solidFill>
                  <a:srgbClr val="FF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AMORE</a:t>
            </a:r>
            <a:r>
              <a:rPr lang="it-IT" dirty="0">
                <a:latin typeface="Courier New" panose="02070309020205020404" pitchFamily="49" charset="0"/>
                <a:cs typeface="Courier New" panose="02070309020205020404" pitchFamily="49" charset="0"/>
              </a:rPr>
              <a:t> in alternativa a STUPRO poiché dove c’è amore c’è consenso e consapevolezza.</a:t>
            </a:r>
          </a:p>
          <a:p>
            <a:endParaRPr lang="it-IT" dirty="0">
              <a:latin typeface="Courier New" panose="02070309020205020404" pitchFamily="49" charset="0"/>
              <a:cs typeface="Courier New" panose="02070309020205020404" pitchFamily="49" charset="0"/>
            </a:endParaRPr>
          </a:p>
          <a:p>
            <a:endParaRPr lang="it-IT" dirty="0">
              <a:latin typeface="Courier New" panose="02070309020205020404" pitchFamily="49" charset="0"/>
              <a:cs typeface="Courier New" panose="02070309020205020404" pitchFamily="49" charset="0"/>
            </a:endParaRPr>
          </a:p>
          <a:p>
            <a:endParaRPr lang="it-IT" dirty="0">
              <a:latin typeface="Courier New" panose="02070309020205020404" pitchFamily="49" charset="0"/>
              <a:cs typeface="Courier New" panose="02070309020205020404" pitchFamily="49" charset="0"/>
            </a:endParaRPr>
          </a:p>
          <a:p>
            <a:endParaRPr lang="it-IT" dirty="0">
              <a:latin typeface="Courier New" panose="02070309020205020404" pitchFamily="49" charset="0"/>
              <a:cs typeface="Courier New" panose="02070309020205020404" pitchFamily="49" charset="0"/>
            </a:endParaRPr>
          </a:p>
          <a:p>
            <a:pPr marL="0" indent="0">
              <a:buNone/>
            </a:pPr>
            <a:endParaRPr lang="it-IT" dirty="0">
              <a:latin typeface="Courier New" panose="02070309020205020404" pitchFamily="49" charset="0"/>
              <a:cs typeface="Courier New" panose="02070309020205020404" pitchFamily="49" charset="0"/>
            </a:endParaRPr>
          </a:p>
          <a:p>
            <a:endParaRPr lang="it-IT" dirty="0">
              <a:latin typeface="Courier New" panose="02070309020205020404" pitchFamily="49" charset="0"/>
              <a:cs typeface="Courier New" panose="02070309020205020404" pitchFamily="49" charset="0"/>
            </a:endParaRPr>
          </a:p>
        </p:txBody>
      </p:sp>
      <p:pic>
        <p:nvPicPr>
          <p:cNvPr id="5" name="Immagine 4">
            <a:extLst>
              <a:ext uri="{FF2B5EF4-FFF2-40B4-BE49-F238E27FC236}">
                <a16:creationId xmlns:a16="http://schemas.microsoft.com/office/drawing/2014/main" id="{15984C36-4BA4-4A2E-9828-8EB5AE173C65}"/>
              </a:ext>
            </a:extLst>
          </p:cNvPr>
          <p:cNvPicPr>
            <a:picLocks noChangeAspect="1"/>
          </p:cNvPicPr>
          <p:nvPr/>
        </p:nvPicPr>
        <p:blipFill rotWithShape="1">
          <a:blip r:embed="rId2">
            <a:alphaModFix amt="70000"/>
          </a:blip>
          <a:srcRect b="11484"/>
          <a:stretch/>
        </p:blipFill>
        <p:spPr>
          <a:xfrm>
            <a:off x="9925878" y="154147"/>
            <a:ext cx="1800225" cy="2251122"/>
          </a:xfrm>
          <a:prstGeom prst="rect">
            <a:avLst/>
          </a:prstGeom>
          <a:ln>
            <a:noFill/>
          </a:ln>
          <a:effectLst>
            <a:softEdge rad="635000"/>
          </a:effectLst>
        </p:spPr>
      </p:pic>
    </p:spTree>
    <p:extLst>
      <p:ext uri="{BB962C8B-B14F-4D97-AF65-F5344CB8AC3E}">
        <p14:creationId xmlns:p14="http://schemas.microsoft.com/office/powerpoint/2010/main" val="1469308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064B9-5ACC-4462-BD0E-D3316C254E9E}"/>
              </a:ext>
            </a:extLst>
          </p:cNvPr>
          <p:cNvSpPr>
            <a:spLocks noGrp="1"/>
          </p:cNvSpPr>
          <p:nvPr>
            <p:ph type="title"/>
          </p:nvPr>
        </p:nvSpPr>
        <p:spPr/>
        <p:txBody>
          <a:bodyPr/>
          <a:lstStyle/>
          <a:p>
            <a:r>
              <a:rPr lang="it-IT" dirty="0">
                <a:latin typeface="Courier New" panose="02070309020205020404" pitchFamily="49" charset="0"/>
                <a:cs typeface="Courier New" panose="02070309020205020404" pitchFamily="49" charset="0"/>
              </a:rPr>
              <a:t>2.razzismo</a:t>
            </a:r>
          </a:p>
        </p:txBody>
      </p:sp>
      <p:sp>
        <p:nvSpPr>
          <p:cNvPr id="3" name="Segnaposto contenuto 2">
            <a:extLst>
              <a:ext uri="{FF2B5EF4-FFF2-40B4-BE49-F238E27FC236}">
                <a16:creationId xmlns:a16="http://schemas.microsoft.com/office/drawing/2014/main" id="{38519388-5800-445C-A7AF-9610525BA910}"/>
              </a:ext>
            </a:extLst>
          </p:cNvPr>
          <p:cNvSpPr>
            <a:spLocks noGrp="1"/>
          </p:cNvSpPr>
          <p:nvPr>
            <p:ph idx="1"/>
          </p:nvPr>
        </p:nvSpPr>
        <p:spPr/>
        <p:txBody>
          <a:bodyPr>
            <a:normAutofit fontScale="85000" lnSpcReduction="20000"/>
          </a:bodyPr>
          <a:lstStyle/>
          <a:p>
            <a:r>
              <a:rPr lang="it-IT" dirty="0">
                <a:latin typeface="Courier New" panose="02070309020205020404" pitchFamily="49" charset="0"/>
                <a:cs typeface="Courier New" panose="02070309020205020404" pitchFamily="49" charset="0"/>
              </a:rPr>
              <a:t>MOTIVAZIONE DELLA SCELTA E ALTERNATIVE POSITIVE:</a:t>
            </a:r>
          </a:p>
          <a:p>
            <a:r>
              <a:rPr lang="it-IT" dirty="0">
                <a:solidFill>
                  <a:schemeClr val="tx1"/>
                </a:solidFill>
                <a:latin typeface="Courier New" panose="02070309020205020404" pitchFamily="49" charset="0"/>
                <a:cs typeface="Courier New" panose="02070309020205020404" pitchFamily="49" charset="0"/>
              </a:rPr>
              <a:t>RAZZISMO</a:t>
            </a:r>
            <a:r>
              <a:rPr lang="it-IT" dirty="0">
                <a:latin typeface="Courier New" panose="02070309020205020404" pitchFamily="49" charset="0"/>
                <a:cs typeface="Courier New" panose="02070309020205020404" pitchFamily="49" charset="0"/>
              </a:rPr>
              <a:t>: Ideologia fondata su un’arbitraria distinzione dell’uomo in razze, ad alcune delle quali attribuisce una superiorità biologica o culturale sulle altre.</a:t>
            </a:r>
          </a:p>
          <a:p>
            <a:r>
              <a:rPr lang="it-IT" dirty="0">
                <a:latin typeface="Courier New" panose="02070309020205020404" pitchFamily="49" charset="0"/>
                <a:cs typeface="Courier New" panose="02070309020205020404" pitchFamily="49" charset="0"/>
              </a:rPr>
              <a:t>ETIMOLOGIA: Derivato di RAZZA con suffisso –ISMO, su base francese RACISME.</a:t>
            </a:r>
          </a:p>
          <a:p>
            <a:r>
              <a:rPr lang="it-IT" dirty="0">
                <a:latin typeface="Courier New" panose="02070309020205020404" pitchFamily="49" charset="0"/>
                <a:cs typeface="Courier New" panose="02070309020205020404" pitchFamily="49" charset="0"/>
              </a:rPr>
              <a:t>Vogliamo cancellare questa parola-dinosauro perché, secondo noi, non ci sono differenze tra gli uomini.</a:t>
            </a:r>
          </a:p>
          <a:p>
            <a:r>
              <a:rPr lang="it-IT" dirty="0">
                <a:latin typeface="Courier New" panose="02070309020205020404" pitchFamily="49" charset="0"/>
                <a:cs typeface="Courier New" panose="02070309020205020404" pitchFamily="49" charset="0"/>
              </a:rPr>
              <a:t>La parola alternativa è </a:t>
            </a:r>
            <a:r>
              <a:rPr lang="it-IT" sz="3300" b="1" dirty="0">
                <a:solidFill>
                  <a:srgbClr val="0070C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SUPPORTO</a:t>
            </a:r>
            <a:r>
              <a:rPr lang="it-IT" dirty="0">
                <a:latin typeface="Courier New" panose="02070309020205020404" pitchFamily="49" charset="0"/>
                <a:cs typeface="Courier New" panose="02070309020205020404" pitchFamily="49" charset="0"/>
              </a:rPr>
              <a:t>: Elemento di sostegno morale, economico, operativo.</a:t>
            </a:r>
          </a:p>
          <a:p>
            <a:r>
              <a:rPr lang="it-IT" dirty="0">
                <a:latin typeface="Courier New" panose="02070309020205020404" pitchFamily="49" charset="0"/>
                <a:cs typeface="Courier New" panose="02070309020205020404" pitchFamily="49" charset="0"/>
              </a:rPr>
              <a:t>Se una persona riceve SUPPORTO ha sempre una motivazione per andare avanti e un sostegno nei momenti del bisogno; è per questo che l’abbiamo scelta in alternativa alla parola RAZZISMO. </a:t>
            </a:r>
          </a:p>
          <a:p>
            <a:endParaRPr lang="it-IT" dirty="0">
              <a:latin typeface="Courier New" panose="02070309020205020404" pitchFamily="49" charset="0"/>
              <a:cs typeface="Courier New" panose="02070309020205020404" pitchFamily="49" charset="0"/>
            </a:endParaRPr>
          </a:p>
        </p:txBody>
      </p:sp>
      <p:pic>
        <p:nvPicPr>
          <p:cNvPr id="5" name="Immagine 4">
            <a:extLst>
              <a:ext uri="{FF2B5EF4-FFF2-40B4-BE49-F238E27FC236}">
                <a16:creationId xmlns:a16="http://schemas.microsoft.com/office/drawing/2014/main" id="{45481E8A-7BDF-4934-BBDD-170C5F9C7275}"/>
              </a:ext>
            </a:extLst>
          </p:cNvPr>
          <p:cNvPicPr>
            <a:picLocks noChangeAspect="1"/>
          </p:cNvPicPr>
          <p:nvPr/>
        </p:nvPicPr>
        <p:blipFill rotWithShape="1">
          <a:blip r:embed="rId2">
            <a:alphaModFix amt="70000"/>
          </a:blip>
          <a:srcRect b="11484"/>
          <a:stretch/>
        </p:blipFill>
        <p:spPr>
          <a:xfrm>
            <a:off x="9872870" y="34879"/>
            <a:ext cx="1800225" cy="2251122"/>
          </a:xfrm>
          <a:prstGeom prst="rect">
            <a:avLst/>
          </a:prstGeom>
          <a:ln>
            <a:noFill/>
          </a:ln>
          <a:effectLst>
            <a:softEdge rad="635000"/>
          </a:effectLst>
        </p:spPr>
      </p:pic>
    </p:spTree>
    <p:extLst>
      <p:ext uri="{BB962C8B-B14F-4D97-AF65-F5344CB8AC3E}">
        <p14:creationId xmlns:p14="http://schemas.microsoft.com/office/powerpoint/2010/main" val="719806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064B9-5ACC-4462-BD0E-D3316C254E9E}"/>
              </a:ext>
            </a:extLst>
          </p:cNvPr>
          <p:cNvSpPr>
            <a:spLocks noGrp="1"/>
          </p:cNvSpPr>
          <p:nvPr>
            <p:ph type="title"/>
          </p:nvPr>
        </p:nvSpPr>
        <p:spPr/>
        <p:txBody>
          <a:bodyPr/>
          <a:lstStyle/>
          <a:p>
            <a:r>
              <a:rPr lang="it-IT" dirty="0">
                <a:latin typeface="Courier New" panose="02070309020205020404" pitchFamily="49" charset="0"/>
                <a:cs typeface="Courier New" panose="02070309020205020404" pitchFamily="49" charset="0"/>
              </a:rPr>
              <a:t>3. ansia</a:t>
            </a:r>
          </a:p>
        </p:txBody>
      </p:sp>
      <p:sp>
        <p:nvSpPr>
          <p:cNvPr id="3" name="Segnaposto contenuto 2">
            <a:extLst>
              <a:ext uri="{FF2B5EF4-FFF2-40B4-BE49-F238E27FC236}">
                <a16:creationId xmlns:a16="http://schemas.microsoft.com/office/drawing/2014/main" id="{38519388-5800-445C-A7AF-9610525BA910}"/>
              </a:ext>
            </a:extLst>
          </p:cNvPr>
          <p:cNvSpPr>
            <a:spLocks noGrp="1"/>
          </p:cNvSpPr>
          <p:nvPr>
            <p:ph idx="1"/>
          </p:nvPr>
        </p:nvSpPr>
        <p:spPr/>
        <p:txBody>
          <a:bodyPr/>
          <a:lstStyle/>
          <a:p>
            <a:r>
              <a:rPr lang="it-IT" dirty="0">
                <a:latin typeface="Courier New" panose="02070309020205020404" pitchFamily="49" charset="0"/>
                <a:cs typeface="Courier New" panose="02070309020205020404" pitchFamily="49" charset="0"/>
              </a:rPr>
              <a:t>MOTIVAZIONE DELLA SCELTA E ALTERNATIVE POSITIVE:</a:t>
            </a:r>
          </a:p>
          <a:p>
            <a:r>
              <a:rPr lang="it-IT" dirty="0">
                <a:latin typeface="Courier New" panose="02070309020205020404" pitchFamily="49" charset="0"/>
                <a:cs typeface="Courier New" panose="02070309020205020404" pitchFamily="49" charset="0"/>
              </a:rPr>
              <a:t>ANSIA: agitazione interiore, stato tormentoso di apprensione, trepidazione, condizione nevrotica simile all’angoscia.</a:t>
            </a:r>
          </a:p>
          <a:p>
            <a:r>
              <a:rPr lang="it-IT" dirty="0">
                <a:latin typeface="Courier New" panose="02070309020205020404" pitchFamily="49" charset="0"/>
                <a:cs typeface="Courier New" panose="02070309020205020404" pitchFamily="49" charset="0"/>
              </a:rPr>
              <a:t>La parola alternativa è </a:t>
            </a:r>
            <a:r>
              <a:rPr lang="it-IT" sz="2800" b="1" dirty="0">
                <a:solidFill>
                  <a:srgbClr val="FFFF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CORAGGIO</a:t>
            </a:r>
            <a:r>
              <a:rPr lang="it-IT" dirty="0">
                <a:latin typeface="Courier New" panose="02070309020205020404" pitchFamily="49" charset="0"/>
                <a:cs typeface="Courier New" panose="02070309020205020404" pitchFamily="49" charset="0"/>
              </a:rPr>
              <a:t>: capacità di affrontare senza cedimenti e con forza d’animo situazioni pericolose, difficili, penose.</a:t>
            </a:r>
          </a:p>
          <a:p>
            <a:r>
              <a:rPr lang="it-IT" dirty="0">
                <a:latin typeface="Courier New" panose="02070309020205020404" pitchFamily="49" charset="0"/>
                <a:cs typeface="Courier New" panose="02070309020205020404" pitchFamily="49" charset="0"/>
              </a:rPr>
              <a:t>L’ANSIA ci preoccupa e mette in dubbio i nostri stessi pensieri facendoci ammalare fisicamente e mentalmente, mentre il CORAGGIO è la capacità di saper affrontare situazioni difficili.</a:t>
            </a:r>
          </a:p>
          <a:p>
            <a:endParaRPr lang="it-IT" dirty="0">
              <a:latin typeface="Courier New" panose="02070309020205020404" pitchFamily="49" charset="0"/>
              <a:cs typeface="Courier New" panose="02070309020205020404" pitchFamily="49" charset="0"/>
            </a:endParaRPr>
          </a:p>
        </p:txBody>
      </p:sp>
      <p:pic>
        <p:nvPicPr>
          <p:cNvPr id="4" name="Immagine 3">
            <a:extLst>
              <a:ext uri="{FF2B5EF4-FFF2-40B4-BE49-F238E27FC236}">
                <a16:creationId xmlns:a16="http://schemas.microsoft.com/office/drawing/2014/main" id="{91BCEEE7-BE3A-47B4-921F-46C4AE64762D}"/>
              </a:ext>
            </a:extLst>
          </p:cNvPr>
          <p:cNvPicPr>
            <a:picLocks noChangeAspect="1"/>
          </p:cNvPicPr>
          <p:nvPr/>
        </p:nvPicPr>
        <p:blipFill rotWithShape="1">
          <a:blip r:embed="rId2">
            <a:alphaModFix amt="70000"/>
          </a:blip>
          <a:srcRect b="11484"/>
          <a:stretch/>
        </p:blipFill>
        <p:spPr>
          <a:xfrm>
            <a:off x="9872870" y="34879"/>
            <a:ext cx="1800225" cy="2251122"/>
          </a:xfrm>
          <a:prstGeom prst="rect">
            <a:avLst/>
          </a:prstGeom>
          <a:ln>
            <a:noFill/>
          </a:ln>
          <a:effectLst>
            <a:softEdge rad="635000"/>
          </a:effectLst>
        </p:spPr>
      </p:pic>
    </p:spTree>
    <p:extLst>
      <p:ext uri="{BB962C8B-B14F-4D97-AF65-F5344CB8AC3E}">
        <p14:creationId xmlns:p14="http://schemas.microsoft.com/office/powerpoint/2010/main" val="4032161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064B9-5ACC-4462-BD0E-D3316C254E9E}"/>
              </a:ext>
            </a:extLst>
          </p:cNvPr>
          <p:cNvSpPr>
            <a:spLocks noGrp="1"/>
          </p:cNvSpPr>
          <p:nvPr>
            <p:ph type="title"/>
          </p:nvPr>
        </p:nvSpPr>
        <p:spPr/>
        <p:txBody>
          <a:bodyPr/>
          <a:lstStyle/>
          <a:p>
            <a:r>
              <a:rPr lang="it-IT" dirty="0">
                <a:latin typeface="Courier New" panose="02070309020205020404" pitchFamily="49" charset="0"/>
                <a:cs typeface="Courier New" panose="02070309020205020404" pitchFamily="49" charset="0"/>
              </a:rPr>
              <a:t>4. invidia</a:t>
            </a:r>
          </a:p>
        </p:txBody>
      </p:sp>
      <p:sp>
        <p:nvSpPr>
          <p:cNvPr id="3" name="Segnaposto contenuto 2">
            <a:extLst>
              <a:ext uri="{FF2B5EF4-FFF2-40B4-BE49-F238E27FC236}">
                <a16:creationId xmlns:a16="http://schemas.microsoft.com/office/drawing/2014/main" id="{38519388-5800-445C-A7AF-9610525BA910}"/>
              </a:ext>
            </a:extLst>
          </p:cNvPr>
          <p:cNvSpPr>
            <a:spLocks noGrp="1"/>
          </p:cNvSpPr>
          <p:nvPr>
            <p:ph idx="1"/>
          </p:nvPr>
        </p:nvSpPr>
        <p:spPr/>
        <p:txBody>
          <a:bodyPr/>
          <a:lstStyle/>
          <a:p>
            <a:r>
              <a:rPr lang="it-IT" dirty="0">
                <a:latin typeface="Courier New" panose="02070309020205020404" pitchFamily="49" charset="0"/>
                <a:cs typeface="Courier New" panose="02070309020205020404" pitchFamily="49" charset="0"/>
              </a:rPr>
              <a:t>MOTIVAZIONE DELLA SCELTA E ALTERNATIVE POSITIVE:</a:t>
            </a:r>
          </a:p>
          <a:p>
            <a:r>
              <a:rPr lang="it-IT" dirty="0">
                <a:latin typeface="Courier New" panose="02070309020205020404" pitchFamily="49" charset="0"/>
                <a:cs typeface="Courier New" panose="02070309020205020404" pitchFamily="49" charset="0"/>
              </a:rPr>
              <a:t>INVIDIA: astiosa e maligna disposizione d’animo che una persona ha verso gli altri.</a:t>
            </a:r>
          </a:p>
          <a:p>
            <a:r>
              <a:rPr lang="it-IT" dirty="0">
                <a:latin typeface="Courier New" panose="02070309020205020404" pitchFamily="49" charset="0"/>
                <a:cs typeface="Courier New" panose="02070309020205020404" pitchFamily="49" charset="0"/>
              </a:rPr>
              <a:t>Vogliamo cancellare la </a:t>
            </a:r>
            <a:r>
              <a:rPr lang="it-IT"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parola-dinosauro</a:t>
            </a:r>
            <a:r>
              <a:rPr lang="it-IT" dirty="0">
                <a:latin typeface="Courier New" panose="02070309020205020404" pitchFamily="49" charset="0"/>
                <a:cs typeface="Courier New" panose="02070309020205020404" pitchFamily="49" charset="0"/>
              </a:rPr>
              <a:t> INVIDIA e sostituirla con la parola </a:t>
            </a:r>
            <a:r>
              <a:rPr lang="it-IT" sz="28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ALTRUISMO</a:t>
            </a:r>
            <a:r>
              <a:rPr lang="it-IT" dirty="0">
                <a:latin typeface="Courier New" panose="02070309020205020404" pitchFamily="49" charset="0"/>
                <a:cs typeface="Courier New" panose="02070309020205020404" pitchFamily="49" charset="0"/>
              </a:rPr>
              <a:t>: Amore verso il prossimo, disponibilità ad aiutare gli altri, generosità.</a:t>
            </a:r>
          </a:p>
          <a:p>
            <a:r>
              <a:rPr lang="it-IT" dirty="0">
                <a:latin typeface="Courier New" panose="02070309020205020404" pitchFamily="49" charset="0"/>
                <a:cs typeface="Courier New" panose="02070309020205020404" pitchFamily="49" charset="0"/>
              </a:rPr>
              <a:t>L’INVIDIA è un sentimento che va combattuto, dobbiamo essere contenti di ciò che abbiamo e felici di ciò che gli altri hanno.  </a:t>
            </a:r>
          </a:p>
          <a:p>
            <a:endParaRPr lang="it-IT" dirty="0">
              <a:latin typeface="Courier New" panose="02070309020205020404" pitchFamily="49" charset="0"/>
              <a:cs typeface="Courier New" panose="02070309020205020404" pitchFamily="49" charset="0"/>
            </a:endParaRPr>
          </a:p>
          <a:p>
            <a:endParaRPr lang="it-IT" dirty="0">
              <a:latin typeface="Courier New" panose="02070309020205020404" pitchFamily="49" charset="0"/>
              <a:cs typeface="Courier New" panose="02070309020205020404" pitchFamily="49" charset="0"/>
            </a:endParaRPr>
          </a:p>
        </p:txBody>
      </p:sp>
      <p:pic>
        <p:nvPicPr>
          <p:cNvPr id="4" name="Immagine 3">
            <a:extLst>
              <a:ext uri="{FF2B5EF4-FFF2-40B4-BE49-F238E27FC236}">
                <a16:creationId xmlns:a16="http://schemas.microsoft.com/office/drawing/2014/main" id="{24139747-C3B3-4593-8060-33CD3B8EF566}"/>
              </a:ext>
            </a:extLst>
          </p:cNvPr>
          <p:cNvPicPr>
            <a:picLocks noChangeAspect="1"/>
          </p:cNvPicPr>
          <p:nvPr/>
        </p:nvPicPr>
        <p:blipFill rotWithShape="1">
          <a:blip r:embed="rId2">
            <a:alphaModFix amt="70000"/>
          </a:blip>
          <a:srcRect b="11484"/>
          <a:stretch/>
        </p:blipFill>
        <p:spPr>
          <a:xfrm>
            <a:off x="9872870" y="34879"/>
            <a:ext cx="1800225" cy="2251122"/>
          </a:xfrm>
          <a:prstGeom prst="rect">
            <a:avLst/>
          </a:prstGeom>
          <a:ln>
            <a:noFill/>
          </a:ln>
          <a:effectLst>
            <a:softEdge rad="635000"/>
          </a:effectLst>
        </p:spPr>
      </p:pic>
    </p:spTree>
    <p:extLst>
      <p:ext uri="{BB962C8B-B14F-4D97-AF65-F5344CB8AC3E}">
        <p14:creationId xmlns:p14="http://schemas.microsoft.com/office/powerpoint/2010/main" val="951559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064B9-5ACC-4462-BD0E-D3316C254E9E}"/>
              </a:ext>
            </a:extLst>
          </p:cNvPr>
          <p:cNvSpPr>
            <a:spLocks noGrp="1"/>
          </p:cNvSpPr>
          <p:nvPr>
            <p:ph type="title"/>
          </p:nvPr>
        </p:nvSpPr>
        <p:spPr/>
        <p:txBody>
          <a:bodyPr/>
          <a:lstStyle/>
          <a:p>
            <a:r>
              <a:rPr lang="it-IT" dirty="0">
                <a:latin typeface="Courier New" panose="02070309020205020404" pitchFamily="49" charset="0"/>
                <a:cs typeface="Courier New" panose="02070309020205020404" pitchFamily="49" charset="0"/>
              </a:rPr>
              <a:t>5.femminicidio </a:t>
            </a:r>
          </a:p>
        </p:txBody>
      </p:sp>
      <p:sp>
        <p:nvSpPr>
          <p:cNvPr id="3" name="Segnaposto contenuto 2">
            <a:extLst>
              <a:ext uri="{FF2B5EF4-FFF2-40B4-BE49-F238E27FC236}">
                <a16:creationId xmlns:a16="http://schemas.microsoft.com/office/drawing/2014/main" id="{38519388-5800-445C-A7AF-9610525BA910}"/>
              </a:ext>
            </a:extLst>
          </p:cNvPr>
          <p:cNvSpPr>
            <a:spLocks noGrp="1"/>
          </p:cNvSpPr>
          <p:nvPr>
            <p:ph idx="1"/>
          </p:nvPr>
        </p:nvSpPr>
        <p:spPr/>
        <p:txBody>
          <a:bodyPr>
            <a:normAutofit fontScale="85000" lnSpcReduction="10000"/>
          </a:bodyPr>
          <a:lstStyle/>
          <a:p>
            <a:r>
              <a:rPr lang="it-IT" dirty="0">
                <a:latin typeface="Courier New" panose="02070309020205020404" pitchFamily="49" charset="0"/>
                <a:cs typeface="Courier New" panose="02070309020205020404" pitchFamily="49" charset="0"/>
              </a:rPr>
              <a:t>MOTIVAZIONE DELLA SCELTA E ALTERNATIVE POSITIVE:</a:t>
            </a:r>
          </a:p>
          <a:p>
            <a:r>
              <a:rPr lang="it-IT" dirty="0">
                <a:latin typeface="Courier New" panose="02070309020205020404" pitchFamily="49" charset="0"/>
                <a:cs typeface="Courier New" panose="02070309020205020404" pitchFamily="49" charset="0"/>
              </a:rPr>
              <a:t>FEMMINICIDIO: Eliminazione fisica o annientamento morale della donna e del suo ruolo sociale.</a:t>
            </a:r>
          </a:p>
          <a:p>
            <a:r>
              <a:rPr lang="it-IT" dirty="0">
                <a:latin typeface="Courier New" panose="02070309020205020404" pitchFamily="49" charset="0"/>
                <a:cs typeface="Courier New" panose="02070309020205020404" pitchFamily="49" charset="0"/>
              </a:rPr>
              <a:t>Il femminicidio, dall'inglese </a:t>
            </a:r>
            <a:r>
              <a:rPr lang="it-IT" dirty="0" err="1">
                <a:latin typeface="Courier New" panose="02070309020205020404" pitchFamily="49" charset="0"/>
                <a:cs typeface="Courier New" panose="02070309020205020404" pitchFamily="49" charset="0"/>
              </a:rPr>
              <a:t>femicide</a:t>
            </a:r>
            <a:r>
              <a:rPr lang="it-IT" dirty="0">
                <a:latin typeface="Courier New" panose="02070309020205020404" pitchFamily="49" charset="0"/>
                <a:cs typeface="Courier New" panose="02070309020205020404" pitchFamily="49" charset="0"/>
              </a:rPr>
              <a:t>, è un termine criminologico introdotto per la prima volta dalla criminologa femminista Diana H. Russell, all'interno di un articolo del 1992, per indicare le uccisioni delle donne da parte degli uomini per il fatto di essere donne.</a:t>
            </a:r>
          </a:p>
          <a:p>
            <a:pPr>
              <a:buNone/>
            </a:pPr>
            <a:r>
              <a:rPr lang="it-IT" dirty="0">
                <a:latin typeface="Courier New" panose="02070309020205020404" pitchFamily="49" charset="0"/>
                <a:cs typeface="Courier New" panose="02070309020205020404" pitchFamily="49" charset="0"/>
              </a:rPr>
              <a:t> </a:t>
            </a:r>
          </a:p>
          <a:p>
            <a:r>
              <a:rPr lang="it-IT" dirty="0">
                <a:latin typeface="Courier New" panose="02070309020205020404" pitchFamily="49" charset="0"/>
                <a:cs typeface="Courier New" panose="02070309020205020404" pitchFamily="49" charset="0"/>
              </a:rPr>
              <a:t>La parola alternativa, con cui soppiantare questa </a:t>
            </a:r>
            <a:r>
              <a:rPr lang="it-IT"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parola - dinosauro</a:t>
            </a:r>
            <a:r>
              <a:rPr lang="it-IT" dirty="0">
                <a:latin typeface="Courier New" panose="02070309020205020404" pitchFamily="49" charset="0"/>
                <a:cs typeface="Courier New" panose="02070309020205020404" pitchFamily="49" charset="0"/>
              </a:rPr>
              <a:t> è </a:t>
            </a:r>
            <a:r>
              <a:rPr lang="it-IT" sz="3000" b="1" dirty="0">
                <a:solidFill>
                  <a:srgbClr val="F7A7E6"/>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LIBERTÀ DI GENERE</a:t>
            </a:r>
            <a:r>
              <a:rPr lang="it-IT" dirty="0">
                <a:latin typeface="Courier New" panose="02070309020205020404" pitchFamily="49" charset="0"/>
                <a:cs typeface="Courier New" panose="02070309020205020404" pitchFamily="49" charset="0"/>
              </a:rPr>
              <a:t>: espressione della libertà positiva delle donne e degli uomini.</a:t>
            </a:r>
          </a:p>
          <a:p>
            <a:endParaRPr lang="it-IT" dirty="0">
              <a:latin typeface="Courier New" panose="02070309020205020404" pitchFamily="49" charset="0"/>
              <a:cs typeface="Courier New" panose="02070309020205020404" pitchFamily="49" charset="0"/>
            </a:endParaRPr>
          </a:p>
        </p:txBody>
      </p:sp>
      <p:pic>
        <p:nvPicPr>
          <p:cNvPr id="4" name="Immagine 3">
            <a:extLst>
              <a:ext uri="{FF2B5EF4-FFF2-40B4-BE49-F238E27FC236}">
                <a16:creationId xmlns:a16="http://schemas.microsoft.com/office/drawing/2014/main" id="{B1B69A19-1ED4-4C27-9F58-A6A0A30D66C1}"/>
              </a:ext>
            </a:extLst>
          </p:cNvPr>
          <p:cNvPicPr>
            <a:picLocks noChangeAspect="1"/>
          </p:cNvPicPr>
          <p:nvPr/>
        </p:nvPicPr>
        <p:blipFill rotWithShape="1">
          <a:blip r:embed="rId2">
            <a:alphaModFix amt="70000"/>
          </a:blip>
          <a:srcRect b="11484"/>
          <a:stretch/>
        </p:blipFill>
        <p:spPr>
          <a:xfrm>
            <a:off x="9872870" y="34879"/>
            <a:ext cx="1800225" cy="2251122"/>
          </a:xfrm>
          <a:prstGeom prst="rect">
            <a:avLst/>
          </a:prstGeom>
          <a:ln>
            <a:noFill/>
          </a:ln>
          <a:effectLst>
            <a:softEdge rad="635000"/>
          </a:effectLst>
        </p:spPr>
      </p:pic>
    </p:spTree>
    <p:extLst>
      <p:ext uri="{BB962C8B-B14F-4D97-AF65-F5344CB8AC3E}">
        <p14:creationId xmlns:p14="http://schemas.microsoft.com/office/powerpoint/2010/main" val="315171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064B9-5ACC-4462-BD0E-D3316C254E9E}"/>
              </a:ext>
            </a:extLst>
          </p:cNvPr>
          <p:cNvSpPr>
            <a:spLocks noGrp="1"/>
          </p:cNvSpPr>
          <p:nvPr>
            <p:ph type="title"/>
          </p:nvPr>
        </p:nvSpPr>
        <p:spPr/>
        <p:txBody>
          <a:bodyPr/>
          <a:lstStyle/>
          <a:p>
            <a:r>
              <a:rPr lang="it-IT" dirty="0">
                <a:latin typeface="Courier New" panose="02070309020205020404" pitchFamily="49" charset="0"/>
                <a:cs typeface="Courier New" panose="02070309020205020404" pitchFamily="49" charset="0"/>
              </a:rPr>
              <a:t>6. </a:t>
            </a:r>
            <a:r>
              <a:rPr lang="it-IT" dirty="0" err="1">
                <a:latin typeface="Courier New" panose="02070309020205020404" pitchFamily="49" charset="0"/>
                <a:cs typeface="Courier New" panose="02070309020205020404" pitchFamily="49" charset="0"/>
              </a:rPr>
              <a:t>povertÀ</a:t>
            </a:r>
            <a:endParaRPr lang="it-IT" dirty="0">
              <a:latin typeface="Courier New" panose="02070309020205020404" pitchFamily="49" charset="0"/>
              <a:cs typeface="Courier New" panose="02070309020205020404" pitchFamily="49" charset="0"/>
            </a:endParaRPr>
          </a:p>
        </p:txBody>
      </p:sp>
      <p:sp>
        <p:nvSpPr>
          <p:cNvPr id="3" name="Segnaposto contenuto 2">
            <a:extLst>
              <a:ext uri="{FF2B5EF4-FFF2-40B4-BE49-F238E27FC236}">
                <a16:creationId xmlns:a16="http://schemas.microsoft.com/office/drawing/2014/main" id="{38519388-5800-445C-A7AF-9610525BA910}"/>
              </a:ext>
            </a:extLst>
          </p:cNvPr>
          <p:cNvSpPr>
            <a:spLocks noGrp="1"/>
          </p:cNvSpPr>
          <p:nvPr>
            <p:ph idx="1"/>
          </p:nvPr>
        </p:nvSpPr>
        <p:spPr/>
        <p:txBody>
          <a:bodyPr/>
          <a:lstStyle/>
          <a:p>
            <a:r>
              <a:rPr lang="it-IT" dirty="0">
                <a:latin typeface="Courier New" panose="02070309020205020404" pitchFamily="49" charset="0"/>
                <a:cs typeface="Courier New" panose="02070309020205020404" pitchFamily="49" charset="0"/>
              </a:rPr>
              <a:t>MOTIVAZIONE DELLA SCELTA E ALTERNATIVE POSITIVE:</a:t>
            </a:r>
          </a:p>
          <a:p>
            <a:r>
              <a:rPr lang="it-IT" dirty="0">
                <a:latin typeface="Courier New" panose="02070309020205020404" pitchFamily="49" charset="0"/>
                <a:cs typeface="Courier New" panose="02070309020205020404" pitchFamily="49" charset="0"/>
              </a:rPr>
              <a:t>Nessuno dovrebbe essere povero, tutti dovremmo condividere quello che abbiamo e volerci bene così come siamo; nessuno dovrebbe essere sottoposto a schiavitù (anche la povertà è una forma di schiavitù).</a:t>
            </a:r>
          </a:p>
          <a:p>
            <a:r>
              <a:rPr lang="it-IT" dirty="0">
                <a:latin typeface="Courier New" panose="02070309020205020404" pitchFamily="49" charset="0"/>
                <a:cs typeface="Courier New" panose="02070309020205020404" pitchFamily="49" charset="0"/>
              </a:rPr>
              <a:t>ETIMOLOGIA: dal latino PAUPERT</a:t>
            </a:r>
            <a:r>
              <a:rPr lang="el-GR" dirty="0">
                <a:latin typeface="Courier New" panose="02070309020205020404" pitchFamily="49" charset="0"/>
                <a:cs typeface="Courier New" panose="02070309020205020404" pitchFamily="49" charset="0"/>
              </a:rPr>
              <a:t>Ᾱ</a:t>
            </a:r>
            <a:r>
              <a:rPr lang="it-IT" dirty="0">
                <a:latin typeface="Courier New" panose="02070309020205020404" pitchFamily="49" charset="0"/>
                <a:cs typeface="Courier New" panose="02070309020205020404" pitchFamily="49" charset="0"/>
              </a:rPr>
              <a:t>TEM, derivazione di P</a:t>
            </a:r>
            <a:r>
              <a:rPr lang="el-GR" dirty="0">
                <a:latin typeface="Courier New" panose="02070309020205020404" pitchFamily="49" charset="0"/>
                <a:cs typeface="Courier New" panose="02070309020205020404" pitchFamily="49" charset="0"/>
              </a:rPr>
              <a:t>Ᾱ</a:t>
            </a:r>
            <a:r>
              <a:rPr lang="it-IT" dirty="0">
                <a:latin typeface="Courier New" panose="02070309020205020404" pitchFamily="49" charset="0"/>
                <a:cs typeface="Courier New" panose="02070309020205020404" pitchFamily="49" charset="0"/>
              </a:rPr>
              <a:t>UPER, “povero”.</a:t>
            </a:r>
          </a:p>
          <a:p>
            <a:r>
              <a:rPr lang="it-IT" dirty="0">
                <a:latin typeface="Courier New" panose="02070309020205020404" pitchFamily="49" charset="0"/>
                <a:cs typeface="Courier New" panose="02070309020205020404" pitchFamily="49" charset="0"/>
              </a:rPr>
              <a:t>La nostra alternativa positiva: </a:t>
            </a:r>
            <a:r>
              <a:rPr lang="it-IT" sz="2800" b="1" dirty="0">
                <a:solidFill>
                  <a:schemeClr val="accent6">
                    <a:lumMod val="20000"/>
                    <a:lumOff val="80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RICCHEZZA INTERIORE</a:t>
            </a:r>
            <a:r>
              <a:rPr lang="it-IT" dirty="0">
                <a:latin typeface="Courier New" panose="02070309020205020404" pitchFamily="49" charset="0"/>
                <a:cs typeface="Courier New" panose="02070309020205020404" pitchFamily="49" charset="0"/>
              </a:rPr>
              <a:t>.</a:t>
            </a:r>
          </a:p>
          <a:p>
            <a:endParaRPr lang="it-IT" dirty="0">
              <a:latin typeface="Courier New" panose="02070309020205020404" pitchFamily="49" charset="0"/>
              <a:cs typeface="Courier New" panose="02070309020205020404" pitchFamily="49" charset="0"/>
            </a:endParaRPr>
          </a:p>
        </p:txBody>
      </p:sp>
      <p:pic>
        <p:nvPicPr>
          <p:cNvPr id="4" name="Immagine 3">
            <a:extLst>
              <a:ext uri="{FF2B5EF4-FFF2-40B4-BE49-F238E27FC236}">
                <a16:creationId xmlns:a16="http://schemas.microsoft.com/office/drawing/2014/main" id="{CFD7F844-BEEA-44F4-9C86-D66327780361}"/>
              </a:ext>
            </a:extLst>
          </p:cNvPr>
          <p:cNvPicPr>
            <a:picLocks noChangeAspect="1"/>
          </p:cNvPicPr>
          <p:nvPr/>
        </p:nvPicPr>
        <p:blipFill rotWithShape="1">
          <a:blip r:embed="rId2">
            <a:alphaModFix amt="70000"/>
          </a:blip>
          <a:srcRect b="11484"/>
          <a:stretch/>
        </p:blipFill>
        <p:spPr>
          <a:xfrm>
            <a:off x="9872870" y="34879"/>
            <a:ext cx="1800225" cy="2251122"/>
          </a:xfrm>
          <a:prstGeom prst="rect">
            <a:avLst/>
          </a:prstGeom>
          <a:ln>
            <a:noFill/>
          </a:ln>
          <a:effectLst>
            <a:softEdge rad="635000"/>
          </a:effectLst>
        </p:spPr>
      </p:pic>
    </p:spTree>
    <p:extLst>
      <p:ext uri="{BB962C8B-B14F-4D97-AF65-F5344CB8AC3E}">
        <p14:creationId xmlns:p14="http://schemas.microsoft.com/office/powerpoint/2010/main" val="2900452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Badg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TM10001106[[fn=Badge]]</Template>
  <TotalTime>136</TotalTime>
  <Words>692</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Impact</vt:lpstr>
      <vt:lpstr>Courier New</vt:lpstr>
      <vt:lpstr>Gill Sans MT</vt:lpstr>
      <vt:lpstr>Arial</vt:lpstr>
      <vt:lpstr>Badge</vt:lpstr>
      <vt:lpstr>Presentazione standard di PowerPoint</vt:lpstr>
      <vt:lpstr>Dibattito e voto per scegliere parole negative, che desideriamo simbolicamente cancellare dal dizionario  motiviamo le nostre scelte  proponiamo alternative positive!    </vt:lpstr>
      <vt:lpstr>Ecco le nostre   PAROLE – DINOSAURO,  CHE VORREMMO SI ESTINGUESSERO PER LASCIARE IL POSTO A PAROLE POSITIVE, PORTATRICI DI BENESSERE, SPERANZA E PREZIOSI VALORI! </vt:lpstr>
      <vt:lpstr>1.stupro </vt:lpstr>
      <vt:lpstr>2.razzismo</vt:lpstr>
      <vt:lpstr>3. ansia</vt:lpstr>
      <vt:lpstr>4. invidia</vt:lpstr>
      <vt:lpstr>5.femminicidio </vt:lpstr>
      <vt:lpstr>6. povertÀ</vt:lpstr>
      <vt:lpstr>Le nostre parole – dinosauro…</vt:lpstr>
      <vt:lpstr>Presentazione standard di PowerPoint</vt:lpstr>
      <vt:lpstr>Lavorare con le parole,per costruire nuovi linguaggi…</vt:lpstr>
      <vt:lpstr>Presentazione standard di PowerPoint</vt:lpstr>
      <vt:lpstr>Presentazione standard di PowerPoint</vt:lpstr>
      <vt:lpstr>Le parole che non vogliamo…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W</dc:creator>
  <cp:lastModifiedBy>W</cp:lastModifiedBy>
  <cp:revision>33</cp:revision>
  <dcterms:created xsi:type="dcterms:W3CDTF">2025-01-08T17:33:50Z</dcterms:created>
  <dcterms:modified xsi:type="dcterms:W3CDTF">2025-01-18T18:56:50Z</dcterms:modified>
</cp:coreProperties>
</file>